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 id="2147483655" r:id="rId2"/>
    <p:sldMasterId id="2147483656"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92" r:id="rId33"/>
    <p:sldId id="286" r:id="rId34"/>
    <p:sldId id="287" r:id="rId35"/>
    <p:sldId id="288" r:id="rId36"/>
    <p:sldId id="289" r:id="rId37"/>
    <p:sldId id="290" r:id="rId38"/>
    <p:sldId id="291"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Tahoma" panose="020B0604030504040204" pitchFamily="34" charset="0"/>
      <p:regular r:id="rId45"/>
      <p:bold r:id="rId46"/>
    </p:embeddedFont>
    <p:embeddedFont>
      <p:font typeface="Corsiva"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 name="Google Shape;4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9" name="Google Shape;109;p1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3cebdd238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63cebdd238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7" name="Google Shape;117;g63cebdd238_0_5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6" name="Google Shape;126;p1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3cebdd238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3cebdd238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63cebdd23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3cebdd238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3cebdd238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63cebdd23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3cebdd238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3cebdd238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3cebdd238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3473efb01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63473efb01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1" name="Google Shape;181;g63473efb01_0_1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3cebdd238_0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3cebdd238_0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63cebdd238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3cebdd238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3cebdd238_0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63cebdd238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6" name="Google Shape;56;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3cebdd238_0_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3cebdd238_0_1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63cebdd238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3cebdd238_0_2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63cebdd238_0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3cebdd238_0_1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63cebdd238_0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3cebdd238_0_1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63cebdd238_0_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3473efb01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3473efb01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63473efb01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cebdd238_0_1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63cebdd238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3cebdd238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3cebdd238_0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63cebdd238_0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3cebdd238_0_1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63cebdd238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63cebdd238_0_1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63cebdd238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940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3cebdd238_0_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63cebdd238_0_2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3d9db2f8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63d9db2f8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63cebdd238_0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63cebdd238_0_2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3cebdd238_0_2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3cebdd238_0_2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63cebdd238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63cebdd238_0_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63cebdd238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g63cebdd238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08" name="Google Shape;40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3cebdd238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63cebdd238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 name="Google Shape;101;g63cebdd238_0_7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2"/>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802192" y="822996"/>
            <a:ext cx="7265400" cy="29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A6D6"/>
              </a:buClr>
              <a:buSzPts val="7200"/>
              <a:buFont typeface="Arial"/>
              <a:buNone/>
              <a:defRPr sz="7200" b="0" i="0" u="none" strike="noStrike" cap="none">
                <a:solidFill>
                  <a:srgbClr val="00A6D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 name="Google Shape;21;p3"/>
          <p:cNvSpPr txBox="1">
            <a:spLocks noGrp="1"/>
          </p:cNvSpPr>
          <p:nvPr>
            <p:ph type="subTitle" idx="1"/>
          </p:nvPr>
        </p:nvSpPr>
        <p:spPr>
          <a:xfrm>
            <a:off x="1802192" y="4271063"/>
            <a:ext cx="7067400" cy="1367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560"/>
              </a:spcBef>
              <a:spcAft>
                <a:spcPts val="0"/>
              </a:spcAft>
              <a:buClr>
                <a:srgbClr val="00A6D6"/>
              </a:buClr>
              <a:buSzPts val="2800"/>
              <a:buFont typeface="Arial"/>
              <a:buNone/>
              <a:defRPr sz="2800" b="0" i="0" u="none" strike="noStrike" cap="none">
                <a:solidFill>
                  <a:schemeClr val="dk1"/>
                </a:solidFill>
                <a:latin typeface="Arial"/>
                <a:ea typeface="Arial"/>
                <a:cs typeface="Arial"/>
                <a:sym typeface="Arial"/>
              </a:defRPr>
            </a:lvl1pPr>
            <a:lvl2pPr marR="0" lvl="1" algn="ctr">
              <a:lnSpc>
                <a:spcPct val="100000"/>
              </a:lnSpc>
              <a:spcBef>
                <a:spcPts val="480"/>
              </a:spcBef>
              <a:spcAft>
                <a:spcPts val="0"/>
              </a:spcAft>
              <a:buClr>
                <a:srgbClr val="00A6D6"/>
              </a:buClr>
              <a:buSzPts val="2400"/>
              <a:buFont typeface="Arial"/>
              <a:buNone/>
              <a:defRPr sz="2400" b="0" i="0" u="none" strike="noStrike" cap="none">
                <a:solidFill>
                  <a:srgbClr val="888888"/>
                </a:solidFill>
                <a:latin typeface="Arial"/>
                <a:ea typeface="Arial"/>
                <a:cs typeface="Arial"/>
                <a:sym typeface="Arial"/>
              </a:defRPr>
            </a:lvl2pPr>
            <a:lvl3pPr marR="0" lvl="2" algn="ctr">
              <a:lnSpc>
                <a:spcPct val="100000"/>
              </a:lnSpc>
              <a:spcBef>
                <a:spcPts val="480"/>
              </a:spcBef>
              <a:spcAft>
                <a:spcPts val="0"/>
              </a:spcAft>
              <a:buClr>
                <a:srgbClr val="00A6D6"/>
              </a:buClr>
              <a:buSzPts val="2400"/>
              <a:buFont typeface="Arial"/>
              <a:buNone/>
              <a:defRPr sz="24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763106" y="274639"/>
            <a:ext cx="71064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A6D6"/>
              </a:buClr>
              <a:buSzPts val="1400"/>
              <a:buFont typeface="Arial"/>
              <a:buNone/>
              <a:defRPr sz="3600" b="0" i="0" u="none" strike="noStrike" cap="none">
                <a:solidFill>
                  <a:srgbClr val="00A6D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 name="Google Shape;32;p6"/>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lvl="1" algn="l" rtl="0">
              <a:lnSpc>
                <a:spcPct val="100000"/>
              </a:lnSpc>
              <a:spcBef>
                <a:spcPts val="0"/>
              </a:spcBef>
              <a:spcAft>
                <a:spcPts val="0"/>
              </a:spcAft>
              <a:buSzPts val="1800"/>
              <a:buFont typeface="Arial"/>
              <a:buNone/>
              <a:defRPr sz="1800"/>
            </a:lvl2pPr>
            <a:lvl3pPr lvl="2" algn="l" rtl="0">
              <a:lnSpc>
                <a:spcPct val="100000"/>
              </a:lnSpc>
              <a:spcBef>
                <a:spcPts val="0"/>
              </a:spcBef>
              <a:spcAft>
                <a:spcPts val="0"/>
              </a:spcAft>
              <a:buSzPts val="1800"/>
              <a:buFont typeface="Arial"/>
              <a:buNone/>
              <a:defRPr sz="1800"/>
            </a:lvl3pPr>
            <a:lvl4pPr lvl="3" algn="l" rtl="0">
              <a:lnSpc>
                <a:spcPct val="100000"/>
              </a:lnSpc>
              <a:spcBef>
                <a:spcPts val="0"/>
              </a:spcBef>
              <a:spcAft>
                <a:spcPts val="0"/>
              </a:spcAft>
              <a:buSzPts val="1800"/>
              <a:buFont typeface="Arial"/>
              <a:buNone/>
              <a:defRPr sz="1800"/>
            </a:lvl4pPr>
            <a:lvl5pPr lvl="4" algn="l" rtl="0">
              <a:lnSpc>
                <a:spcPct val="100000"/>
              </a:lnSpc>
              <a:spcBef>
                <a:spcPts val="0"/>
              </a:spcBef>
              <a:spcAft>
                <a:spcPts val="0"/>
              </a:spcAft>
              <a:buSzPts val="1800"/>
              <a:buFont typeface="Arial"/>
              <a:buNone/>
              <a:defRPr sz="1800"/>
            </a:lvl5pPr>
            <a:lvl6pPr lvl="5" algn="l" rtl="0">
              <a:lnSpc>
                <a:spcPct val="100000"/>
              </a:lnSpc>
              <a:spcBef>
                <a:spcPts val="0"/>
              </a:spcBef>
              <a:spcAft>
                <a:spcPts val="0"/>
              </a:spcAft>
              <a:buSzPts val="1800"/>
              <a:buFont typeface="Arial"/>
              <a:buNone/>
              <a:defRPr sz="1800"/>
            </a:lvl6pPr>
            <a:lvl7pPr lvl="6" algn="l" rtl="0">
              <a:lnSpc>
                <a:spcPct val="100000"/>
              </a:lnSpc>
              <a:spcBef>
                <a:spcPts val="0"/>
              </a:spcBef>
              <a:spcAft>
                <a:spcPts val="0"/>
              </a:spcAft>
              <a:buSzPts val="1800"/>
              <a:buFont typeface="Arial"/>
              <a:buNone/>
              <a:defRPr sz="1800"/>
            </a:lvl7pPr>
            <a:lvl8pPr lvl="7" algn="l" rtl="0">
              <a:lnSpc>
                <a:spcPct val="100000"/>
              </a:lnSpc>
              <a:spcBef>
                <a:spcPts val="0"/>
              </a:spcBef>
              <a:spcAft>
                <a:spcPts val="0"/>
              </a:spcAft>
              <a:buSzPts val="1800"/>
              <a:buFont typeface="Arial"/>
              <a:buNone/>
              <a:defRPr sz="1800"/>
            </a:lvl8pPr>
            <a:lvl9pPr lvl="8" algn="l" rtl="0">
              <a:lnSpc>
                <a:spcPct val="100000"/>
              </a:lnSpc>
              <a:spcBef>
                <a:spcPts val="0"/>
              </a:spcBef>
              <a:spcAft>
                <a:spcPts val="0"/>
              </a:spcAft>
              <a:buSzPts val="1800"/>
              <a:buFont typeface="Arial"/>
              <a:buNone/>
              <a:defRPr sz="1800"/>
            </a:lvl9pPr>
          </a:lstStyle>
          <a:p>
            <a:endParaRPr/>
          </a:p>
        </p:txBody>
      </p:sp>
      <p:sp>
        <p:nvSpPr>
          <p:cNvPr id="43" name="Google Shape;43;p9"/>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1" descr="TU_P5#white.eps"/>
          <p:cNvPicPr preferRelativeResize="0"/>
          <p:nvPr/>
        </p:nvPicPr>
        <p:blipFill rotWithShape="1">
          <a:blip r:embed="rId5">
            <a:alphaModFix/>
          </a:blip>
          <a:srcRect/>
          <a:stretch/>
        </p:blipFill>
        <p:spPr>
          <a:xfrm>
            <a:off x="100264" y="6108245"/>
            <a:ext cx="1368883" cy="632424"/>
          </a:xfrm>
          <a:prstGeom prst="rect">
            <a:avLst/>
          </a:prstGeom>
          <a:noFill/>
          <a:ln>
            <a:noFill/>
          </a:ln>
        </p:spPr>
      </p:pic>
      <p:sp>
        <p:nvSpPr>
          <p:cNvPr id="13" name="Google Shape;13;p1"/>
          <p:cNvSpPr txBox="1"/>
          <p:nvPr/>
        </p:nvSpPr>
        <p:spPr>
          <a:xfrm>
            <a:off x="6651560" y="6420936"/>
            <a:ext cx="2316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00A6D6"/>
                </a:solidFill>
                <a:latin typeface="Arial"/>
                <a:ea typeface="Arial"/>
                <a:cs typeface="Arial"/>
                <a:sym typeface="Arial"/>
              </a:rPr>
              <a:t>‹#›</a:t>
            </a:fld>
            <a:endParaRPr sz="1000" b="0" i="0" u="none" strike="noStrike" cap="none">
              <a:solidFill>
                <a:srgbClr val="00A6D6"/>
              </a:solidFill>
              <a:latin typeface="Arial"/>
              <a:ea typeface="Arial"/>
              <a:cs typeface="Arial"/>
              <a:sym typeface="Arial"/>
            </a:endParaRPr>
          </a:p>
        </p:txBody>
      </p:sp>
      <p:sp>
        <p:nvSpPr>
          <p:cNvPr id="14" name="Google Shape;14;p1"/>
          <p:cNvSpPr/>
          <p:nvPr/>
        </p:nvSpPr>
        <p:spPr>
          <a:xfrm>
            <a:off x="0" y="0"/>
            <a:ext cx="1576500" cy="6865200"/>
          </a:xfrm>
          <a:prstGeom prst="rect">
            <a:avLst/>
          </a:prstGeom>
          <a:solidFill>
            <a:srgbClr val="00A6D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ahoma"/>
              <a:ea typeface="Tahoma"/>
              <a:cs typeface="Tahoma"/>
              <a:sym typeface="Tahoma"/>
            </a:endParaRPr>
          </a:p>
        </p:txBody>
      </p:sp>
      <p:pic>
        <p:nvPicPr>
          <p:cNvPr id="15" name="Google Shape;15;p1" descr="TU_P5#white.eps"/>
          <p:cNvPicPr preferRelativeResize="0"/>
          <p:nvPr/>
        </p:nvPicPr>
        <p:blipFill rotWithShape="1">
          <a:blip r:embed="rId6">
            <a:alphaModFix/>
          </a:blip>
          <a:srcRect/>
          <a:stretch/>
        </p:blipFill>
        <p:spPr>
          <a:xfrm>
            <a:off x="100264" y="5852440"/>
            <a:ext cx="1368884" cy="8432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763106" y="274639"/>
            <a:ext cx="71064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1400"/>
              <a:buFont typeface="Arial"/>
              <a:buNone/>
              <a:defRPr sz="3600" b="0" i="0" u="none" strike="noStrike" cap="none">
                <a:solidFill>
                  <a:srgbClr val="00A6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6" name="Google Shape;26;p5" descr="TU_P5#white.eps"/>
          <p:cNvPicPr preferRelativeResize="0"/>
          <p:nvPr/>
        </p:nvPicPr>
        <p:blipFill rotWithShape="1">
          <a:blip r:embed="rId4">
            <a:alphaModFix/>
          </a:blip>
          <a:srcRect/>
          <a:stretch/>
        </p:blipFill>
        <p:spPr>
          <a:xfrm>
            <a:off x="100265" y="6108245"/>
            <a:ext cx="1366101" cy="842894"/>
          </a:xfrm>
          <a:prstGeom prst="rect">
            <a:avLst/>
          </a:prstGeom>
          <a:noFill/>
          <a:ln>
            <a:noFill/>
          </a:ln>
        </p:spPr>
      </p:pic>
      <p:sp>
        <p:nvSpPr>
          <p:cNvPr id="27" name="Google Shape;27;p5"/>
          <p:cNvSpPr txBox="1"/>
          <p:nvPr/>
        </p:nvSpPr>
        <p:spPr>
          <a:xfrm>
            <a:off x="6651560" y="6420936"/>
            <a:ext cx="2316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00A6D6"/>
                </a:solidFill>
                <a:latin typeface="Arial"/>
                <a:ea typeface="Arial"/>
                <a:cs typeface="Arial"/>
                <a:sym typeface="Arial"/>
              </a:rPr>
              <a:t>‹#›</a:t>
            </a:fld>
            <a:endParaRPr sz="1000" b="0" i="0" u="none" strike="noStrike" cap="none">
              <a:solidFill>
                <a:srgbClr val="00A6D6"/>
              </a:solidFill>
              <a:latin typeface="Arial"/>
              <a:ea typeface="Arial"/>
              <a:cs typeface="Arial"/>
              <a:sym typeface="Arial"/>
            </a:endParaRPr>
          </a:p>
        </p:txBody>
      </p:sp>
      <p:sp>
        <p:nvSpPr>
          <p:cNvPr id="28" name="Google Shape;28;p5"/>
          <p:cNvSpPr/>
          <p:nvPr/>
        </p:nvSpPr>
        <p:spPr>
          <a:xfrm>
            <a:off x="-1" y="13"/>
            <a:ext cx="1576500" cy="6858000"/>
          </a:xfrm>
          <a:prstGeom prst="rect">
            <a:avLst/>
          </a:prstGeom>
          <a:solidFill>
            <a:srgbClr val="00A6D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ahoma"/>
              <a:ea typeface="Tahoma"/>
              <a:cs typeface="Tahoma"/>
              <a:sym typeface="Tahoma"/>
            </a:endParaRPr>
          </a:p>
        </p:txBody>
      </p:sp>
      <p:pic>
        <p:nvPicPr>
          <p:cNvPr id="29" name="Google Shape;29;p5" descr="TU_P5#white.eps"/>
          <p:cNvPicPr preferRelativeResize="0"/>
          <p:nvPr/>
        </p:nvPicPr>
        <p:blipFill rotWithShape="1">
          <a:blip r:embed="rId4">
            <a:alphaModFix/>
          </a:blip>
          <a:srcRect/>
          <a:stretch/>
        </p:blipFill>
        <p:spPr>
          <a:xfrm>
            <a:off x="100263" y="6108245"/>
            <a:ext cx="1366101" cy="84289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A6D6"/>
              </a:buClr>
              <a:buSzPts val="3600"/>
              <a:buFont typeface="Arial"/>
              <a:buNone/>
              <a:defRPr sz="3600" b="0" i="0" u="none" strike="noStrike" cap="none">
                <a:solidFill>
                  <a:srgbClr val="00A6D6"/>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8"/>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rgbClr val="00A6D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rgbClr val="00A6D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7" name="Google Shape;37;p8" descr="TU_P5#white.eps"/>
          <p:cNvPicPr preferRelativeResize="0"/>
          <p:nvPr/>
        </p:nvPicPr>
        <p:blipFill rotWithShape="1">
          <a:blip r:embed="rId3">
            <a:alphaModFix/>
          </a:blip>
          <a:srcRect/>
          <a:stretch/>
        </p:blipFill>
        <p:spPr>
          <a:xfrm>
            <a:off x="100265" y="6108244"/>
            <a:ext cx="1363320" cy="842557"/>
          </a:xfrm>
          <a:prstGeom prst="rect">
            <a:avLst/>
          </a:prstGeom>
          <a:noFill/>
          <a:ln>
            <a:noFill/>
          </a:ln>
        </p:spPr>
      </p:pic>
      <p:sp>
        <p:nvSpPr>
          <p:cNvPr id="38" name="Google Shape;38;p8"/>
          <p:cNvSpPr txBox="1"/>
          <p:nvPr/>
        </p:nvSpPr>
        <p:spPr>
          <a:xfrm>
            <a:off x="6651560" y="6420935"/>
            <a:ext cx="2316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A6D6"/>
              </a:buClr>
              <a:buSzPts val="250"/>
              <a:buFont typeface="Arial"/>
              <a:buNone/>
            </a:pPr>
            <a:fld id="{00000000-1234-1234-1234-123412341234}" type="slidenum">
              <a:rPr lang="en-GB" sz="1000" b="0" i="0" u="none" strike="noStrike" cap="none">
                <a:solidFill>
                  <a:srgbClr val="00A6D6"/>
                </a:solidFill>
                <a:latin typeface="Arial"/>
                <a:ea typeface="Arial"/>
                <a:cs typeface="Arial"/>
                <a:sym typeface="Arial"/>
              </a:rPr>
              <a:t>‹#›</a:t>
            </a:fld>
            <a:endParaRPr sz="1000" b="0" i="0" u="none" strike="noStrike" cap="none">
              <a:solidFill>
                <a:srgbClr val="00A6D6"/>
              </a:solidFill>
              <a:latin typeface="Arial"/>
              <a:ea typeface="Arial"/>
              <a:cs typeface="Arial"/>
              <a:sym typeface="Arial"/>
            </a:endParaRPr>
          </a:p>
        </p:txBody>
      </p:sp>
      <p:sp>
        <p:nvSpPr>
          <p:cNvPr id="39" name="Google Shape;39;p8"/>
          <p:cNvSpPr/>
          <p:nvPr/>
        </p:nvSpPr>
        <p:spPr>
          <a:xfrm>
            <a:off x="0" y="12"/>
            <a:ext cx="1576500" cy="6858000"/>
          </a:xfrm>
          <a:prstGeom prst="rect">
            <a:avLst/>
          </a:prstGeom>
          <a:solidFill>
            <a:srgbClr val="00A6D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Tahoma"/>
              <a:ea typeface="Tahoma"/>
              <a:cs typeface="Tahoma"/>
              <a:sym typeface="Tahoma"/>
            </a:endParaRPr>
          </a:p>
        </p:txBody>
      </p:sp>
      <p:pic>
        <p:nvPicPr>
          <p:cNvPr id="40" name="Google Shape;40;p8" descr="TU_P5#white.eps"/>
          <p:cNvPicPr preferRelativeResize="0"/>
          <p:nvPr/>
        </p:nvPicPr>
        <p:blipFill rotWithShape="1">
          <a:blip r:embed="rId3">
            <a:alphaModFix/>
          </a:blip>
          <a:srcRect/>
          <a:stretch/>
        </p:blipFill>
        <p:spPr>
          <a:xfrm>
            <a:off x="100263" y="6108244"/>
            <a:ext cx="1363320" cy="8425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slideshare.net/EurUniversityAssociation/2019-research-assessment-in-the-transition-to-open-sci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5281/zenodo.3491479"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s://openworking.wordpress.com/2018/06/26/workshop-report-software-reproducibility-how-to-put-it-into-practic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s://carpentries.org/"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6.jpg"/><Relationship Id="rId7"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3.png"/><Relationship Id="rId26" Type="http://schemas.openxmlformats.org/officeDocument/2006/relationships/image" Target="../media/image61.jpg"/><Relationship Id="rId3" Type="http://schemas.openxmlformats.org/officeDocument/2006/relationships/image" Target="../media/image38.jpg"/><Relationship Id="rId21" Type="http://schemas.openxmlformats.org/officeDocument/2006/relationships/image" Target="../media/image56.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60.jpg"/><Relationship Id="rId2" Type="http://schemas.openxmlformats.org/officeDocument/2006/relationships/notesSlide" Target="../notesSlides/notesSlide27.xml"/><Relationship Id="rId16" Type="http://schemas.openxmlformats.org/officeDocument/2006/relationships/image" Target="../media/image51.jpg"/><Relationship Id="rId20" Type="http://schemas.openxmlformats.org/officeDocument/2006/relationships/image" Target="../media/image55.jpg"/><Relationship Id="rId1" Type="http://schemas.openxmlformats.org/officeDocument/2006/relationships/slideLayout" Target="../slideLayouts/slideLayout6.xml"/><Relationship Id="rId6" Type="http://schemas.openxmlformats.org/officeDocument/2006/relationships/image" Target="../media/image41.jpg"/><Relationship Id="rId11" Type="http://schemas.openxmlformats.org/officeDocument/2006/relationships/image" Target="../media/image46.jpg"/><Relationship Id="rId24" Type="http://schemas.openxmlformats.org/officeDocument/2006/relationships/image" Target="../media/image59.jpg"/><Relationship Id="rId5" Type="http://schemas.openxmlformats.org/officeDocument/2006/relationships/image" Target="../media/image40.jpg"/><Relationship Id="rId15" Type="http://schemas.openxmlformats.org/officeDocument/2006/relationships/image" Target="../media/image50.jpg"/><Relationship Id="rId23" Type="http://schemas.openxmlformats.org/officeDocument/2006/relationships/image" Target="../media/image58.jpg"/><Relationship Id="rId28" Type="http://schemas.openxmlformats.org/officeDocument/2006/relationships/image" Target="../media/image22.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 Id="rId22" Type="http://schemas.openxmlformats.org/officeDocument/2006/relationships/image" Target="../media/image57.jpg"/><Relationship Id="rId27" Type="http://schemas.openxmlformats.org/officeDocument/2006/relationships/hyperlink" Target="https://www.tudelft.nl/en/library/current-topics/research-data-management/research-data-management/data-stewardship/data-champio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doi.org/10.5281/zenodo.2556949"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hyperlink" Target="https://gitlab.com/go-commons/delftopenhardwa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hyperlink" Target="https://preciousplastic.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hyperlink" Target="https://openworking.wordpress.com/2019/07/05/keep-calm-and-go-paperless-electronic-lab-notebooks-can-improve-your-researc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5.jpg"/><Relationship Id="rId3" Type="http://schemas.openxmlformats.org/officeDocument/2006/relationships/image" Target="../media/image26.jpg"/><Relationship Id="rId7" Type="http://schemas.openxmlformats.org/officeDocument/2006/relationships/image" Target="../media/image73.jpg"/><Relationship Id="rId12"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2.jpg"/><Relationship Id="rId11" Type="http://schemas.openxmlformats.org/officeDocument/2006/relationships/image" Target="../media/image33.jpg"/><Relationship Id="rId5" Type="http://schemas.openxmlformats.org/officeDocument/2006/relationships/hyperlink" Target="https://openworking.wordpress.com/2019/06/07/tu-delfts-first-genomics-data-carpentry/" TargetMode="External"/><Relationship Id="rId10" Type="http://schemas.openxmlformats.org/officeDocument/2006/relationships/image" Target="../media/image32.jpg"/><Relationship Id="rId4" Type="http://schemas.openxmlformats.org/officeDocument/2006/relationships/image" Target="../media/image72.png"/><Relationship Id="rId9"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openworking.wordpress.com/data-champions/" TargetMode="Externa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hyperlink" Target="https://www.openbookpublishers.com/product/108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doi.org/10.5281/zenodo.3491479" TargetMode="External"/><Relationship Id="rId5" Type="http://schemas.openxmlformats.org/officeDocument/2006/relationships/image" Target="../media/image81.png"/><Relationship Id="rId4" Type="http://schemas.openxmlformats.org/officeDocument/2006/relationships/hyperlink" Target="mailto:m.teperek@tudelf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natureindex.com/news-blog/what-scientists-need-to-know-about-fair-data"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lideshare.net/EurUniversityAssociation/2019-research-assessment-in-the-transition-to-open-science"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0"/>
          <p:cNvPicPr preferRelativeResize="0"/>
          <p:nvPr/>
        </p:nvPicPr>
        <p:blipFill rotWithShape="1">
          <a:blip r:embed="rId3">
            <a:alphaModFix/>
          </a:blip>
          <a:srcRect/>
          <a:stretch/>
        </p:blipFill>
        <p:spPr>
          <a:xfrm>
            <a:off x="1571625" y="0"/>
            <a:ext cx="7679283" cy="6830325"/>
          </a:xfrm>
          <a:prstGeom prst="rect">
            <a:avLst/>
          </a:prstGeom>
          <a:noFill/>
          <a:ln>
            <a:noFill/>
          </a:ln>
        </p:spPr>
      </p:pic>
      <p:pic>
        <p:nvPicPr>
          <p:cNvPr id="49" name="Google Shape;49;p10" descr="_LNS3501.jpg"/>
          <p:cNvPicPr preferRelativeResize="0"/>
          <p:nvPr/>
        </p:nvPicPr>
        <p:blipFill rotWithShape="1">
          <a:blip r:embed="rId4">
            <a:alphaModFix/>
          </a:blip>
          <a:srcRect/>
          <a:stretch/>
        </p:blipFill>
        <p:spPr>
          <a:xfrm>
            <a:off x="0" y="-36001"/>
            <a:ext cx="12069526" cy="6866325"/>
          </a:xfrm>
          <a:prstGeom prst="rect">
            <a:avLst/>
          </a:prstGeom>
          <a:noFill/>
          <a:ln>
            <a:noFill/>
          </a:ln>
        </p:spPr>
      </p:pic>
      <p:sp>
        <p:nvSpPr>
          <p:cNvPr id="50" name="Google Shape;50;p10"/>
          <p:cNvSpPr txBox="1"/>
          <p:nvPr/>
        </p:nvSpPr>
        <p:spPr>
          <a:xfrm>
            <a:off x="0" y="-27375"/>
            <a:ext cx="6734700" cy="1622100"/>
          </a:xfrm>
          <a:prstGeom prst="rect">
            <a:avLst/>
          </a:prstGeom>
          <a:solidFill>
            <a:srgbClr val="FFFFFF">
              <a:alpha val="4235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a:solidFill>
                  <a:schemeClr val="dk1"/>
                </a:solidFill>
              </a:rPr>
              <a:t>Taking researchers along on the journey to FAIR</a:t>
            </a:r>
            <a:endParaRPr sz="4000">
              <a:solidFill>
                <a:schemeClr val="dk1"/>
              </a:solidFill>
            </a:endParaRPr>
          </a:p>
          <a:p>
            <a:pPr marL="0" marR="0" lvl="0" indent="0" algn="l" rtl="0">
              <a:lnSpc>
                <a:spcPct val="100000"/>
              </a:lnSpc>
              <a:spcBef>
                <a:spcPts val="0"/>
              </a:spcBef>
              <a:spcAft>
                <a:spcPts val="0"/>
              </a:spcAft>
              <a:buClr>
                <a:srgbClr val="000000"/>
              </a:buClr>
              <a:buSzPts val="4000"/>
              <a:buFont typeface="Arial"/>
              <a:buNone/>
            </a:pPr>
            <a:r>
              <a:rPr lang="en-GB" sz="2200" i="1">
                <a:solidFill>
                  <a:schemeClr val="dk1"/>
                </a:solidFill>
              </a:rPr>
              <a:t>(or the human approach to FAIR)</a:t>
            </a:r>
            <a:endParaRPr sz="2200" i="1">
              <a:solidFill>
                <a:schemeClr val="dk1"/>
              </a:solidFill>
            </a:endParaRPr>
          </a:p>
        </p:txBody>
      </p:sp>
      <p:sp>
        <p:nvSpPr>
          <p:cNvPr id="51" name="Google Shape;51;p10"/>
          <p:cNvSpPr/>
          <p:nvPr/>
        </p:nvSpPr>
        <p:spPr>
          <a:xfrm>
            <a:off x="4434050" y="5676150"/>
            <a:ext cx="4803600" cy="1395600"/>
          </a:xfrm>
          <a:prstGeom prst="rect">
            <a:avLst/>
          </a:prstGeom>
          <a:solidFill>
            <a:srgbClr val="FFFFFF">
              <a:alpha val="7019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1" i="0" u="none" strike="noStrike" cap="none">
                <a:solidFill>
                  <a:schemeClr val="dk1"/>
                </a:solidFill>
                <a:latin typeface="Arial"/>
                <a:ea typeface="Arial"/>
                <a:cs typeface="Arial"/>
                <a:sym typeface="Arial"/>
              </a:rPr>
              <a:t>Marta Teperek, 0000-0001-8520-5598</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Data Stewardship Coordinator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TU Delft Libra</a:t>
            </a:r>
            <a:r>
              <a:rPr lang="en-GB">
                <a:solidFill>
                  <a:schemeClr val="dk1"/>
                </a:solidFill>
              </a:rPr>
              <a:t>ry</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Beilstein Open Science Symposium</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16 October 2019</a:t>
            </a:r>
            <a:endParaRPr sz="1400" b="0" i="0" u="none" strike="noStrike" cap="none">
              <a:solidFill>
                <a:schemeClr val="dk1"/>
              </a:solidFill>
              <a:latin typeface="Arial"/>
              <a:ea typeface="Arial"/>
              <a:cs typeface="Arial"/>
              <a:sym typeface="Arial"/>
            </a:endParaRPr>
          </a:p>
        </p:txBody>
      </p:sp>
      <p:pic>
        <p:nvPicPr>
          <p:cNvPr id="52" name="Google Shape;52;p10"/>
          <p:cNvPicPr preferRelativeResize="0"/>
          <p:nvPr/>
        </p:nvPicPr>
        <p:blipFill rotWithShape="1">
          <a:blip r:embed="rId5">
            <a:alphaModFix/>
          </a:blip>
          <a:srcRect/>
          <a:stretch/>
        </p:blipFill>
        <p:spPr>
          <a:xfrm>
            <a:off x="8079850" y="6343166"/>
            <a:ext cx="1188174" cy="421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solidFill>
                  <a:srgbClr val="FF0000"/>
                </a:solidFill>
              </a:rPr>
              <a:t>2</a:t>
            </a:r>
            <a:r>
              <a:rPr lang="en-GB"/>
              <a:t>. Research and researchers are central - try to understand their perspective</a:t>
            </a:r>
            <a:endParaRPr sz="3600" b="0" i="0" u="none" strike="noStrike" cap="none">
              <a:solidFill>
                <a:srgbClr val="00A6D6"/>
              </a:solidFill>
              <a:latin typeface="Arial"/>
              <a:ea typeface="Arial"/>
              <a:cs typeface="Arial"/>
              <a:sym typeface="Arial"/>
            </a:endParaRPr>
          </a:p>
        </p:txBody>
      </p:sp>
      <p:pic>
        <p:nvPicPr>
          <p:cNvPr id="112" name="Google Shape;112;p19"/>
          <p:cNvPicPr preferRelativeResize="0"/>
          <p:nvPr/>
        </p:nvPicPr>
        <p:blipFill>
          <a:blip r:embed="rId3">
            <a:alphaModFix/>
          </a:blip>
          <a:stretch>
            <a:fillRect/>
          </a:stretch>
        </p:blipFill>
        <p:spPr>
          <a:xfrm>
            <a:off x="873574" y="1762125"/>
            <a:ext cx="8145525" cy="4552950"/>
          </a:xfrm>
          <a:prstGeom prst="rect">
            <a:avLst/>
          </a:prstGeom>
          <a:noFill/>
          <a:ln>
            <a:noFill/>
          </a:ln>
        </p:spPr>
      </p:pic>
      <p:sp>
        <p:nvSpPr>
          <p:cNvPr id="113" name="Google Shape;113;p19"/>
          <p:cNvSpPr txBox="1"/>
          <p:nvPr/>
        </p:nvSpPr>
        <p:spPr>
          <a:xfrm>
            <a:off x="1552575" y="6038850"/>
            <a:ext cx="72504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Bregt Saenen, </a:t>
            </a:r>
            <a:r>
              <a:rPr lang="en-GB" u="sng">
                <a:solidFill>
                  <a:schemeClr val="hlink"/>
                </a:solidFill>
                <a:hlinkClick r:id="rId4"/>
              </a:rPr>
              <a:t>https://www.slideshare.net/EurUniversityAssociation/2019-research-assessment-in-the-transition-to-open-science</a:t>
            </a:r>
            <a:r>
              <a:rPr lang="en-GB"/>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Data Steward with a PhD experience at every faculty at TU Delft</a:t>
            </a:r>
            <a:endParaRPr/>
          </a:p>
        </p:txBody>
      </p:sp>
      <p:pic>
        <p:nvPicPr>
          <p:cNvPr id="120" name="Google Shape;120;p20"/>
          <p:cNvPicPr preferRelativeResize="0"/>
          <p:nvPr/>
        </p:nvPicPr>
        <p:blipFill rotWithShape="1">
          <a:blip r:embed="rId3">
            <a:alphaModFix/>
          </a:blip>
          <a:srcRect/>
          <a:stretch/>
        </p:blipFill>
        <p:spPr>
          <a:xfrm>
            <a:off x="1611075" y="2029252"/>
            <a:ext cx="7453299" cy="3333623"/>
          </a:xfrm>
          <a:prstGeom prst="rect">
            <a:avLst/>
          </a:prstGeom>
          <a:noFill/>
          <a:ln>
            <a:noFill/>
          </a:ln>
        </p:spPr>
      </p:pic>
      <p:pic>
        <p:nvPicPr>
          <p:cNvPr id="121" name="Google Shape;121;p20"/>
          <p:cNvPicPr preferRelativeResize="0"/>
          <p:nvPr/>
        </p:nvPicPr>
        <p:blipFill rotWithShape="1">
          <a:blip r:embed="rId4">
            <a:alphaModFix/>
          </a:blip>
          <a:srcRect l="13387" t="3258" r="15061" b="19335"/>
          <a:stretch/>
        </p:blipFill>
        <p:spPr>
          <a:xfrm>
            <a:off x="4369525" y="2094425"/>
            <a:ext cx="901325" cy="975125"/>
          </a:xfrm>
          <a:prstGeom prst="rect">
            <a:avLst/>
          </a:prstGeom>
          <a:noFill/>
          <a:ln>
            <a:noFill/>
          </a:ln>
        </p:spPr>
      </p:pic>
      <p:sp>
        <p:nvSpPr>
          <p:cNvPr id="122" name="Google Shape;122;p20"/>
          <p:cNvSpPr txBox="1"/>
          <p:nvPr/>
        </p:nvSpPr>
        <p:spPr>
          <a:xfrm>
            <a:off x="1763100" y="5526350"/>
            <a:ext cx="6677400" cy="760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Understand the pain and frustration</a:t>
            </a:r>
            <a:endParaRPr sz="2200"/>
          </a:p>
          <a:p>
            <a:pPr marL="457200" lvl="0" indent="-368300" algn="l" rtl="0">
              <a:spcBef>
                <a:spcPts val="0"/>
              </a:spcBef>
              <a:spcAft>
                <a:spcPts val="0"/>
              </a:spcAft>
              <a:buSzPts val="2200"/>
              <a:buChar char="●"/>
            </a:pPr>
            <a:r>
              <a:rPr lang="en-GB" sz="2200"/>
              <a:t>Provide discipline-specific advice on FAIR data</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1400"/>
              <a:buFont typeface="Arial"/>
              <a:buNone/>
            </a:pPr>
            <a:r>
              <a:rPr lang="en-GB" sz="3000">
                <a:solidFill>
                  <a:srgbClr val="FF0000"/>
                </a:solidFill>
              </a:rPr>
              <a:t>3</a:t>
            </a:r>
            <a:r>
              <a:rPr lang="en-GB" sz="3000"/>
              <a:t>. Focus on small, incremental (realistic!) steps</a:t>
            </a:r>
            <a:endParaRPr/>
          </a:p>
        </p:txBody>
      </p:sp>
      <p:pic>
        <p:nvPicPr>
          <p:cNvPr id="129" name="Google Shape;129;p21"/>
          <p:cNvPicPr preferRelativeResize="0"/>
          <p:nvPr/>
        </p:nvPicPr>
        <p:blipFill rotWithShape="1">
          <a:blip r:embed="rId3">
            <a:alphaModFix/>
          </a:blip>
          <a:srcRect l="11782" t="21315" r="7624"/>
          <a:stretch/>
        </p:blipFill>
        <p:spPr>
          <a:xfrm>
            <a:off x="1823918" y="1988840"/>
            <a:ext cx="6984776" cy="38980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Objective: improve daily practice, not compliance</a:t>
            </a:r>
            <a:endParaRPr/>
          </a:p>
        </p:txBody>
      </p:sp>
      <p:pic>
        <p:nvPicPr>
          <p:cNvPr id="135" name="Google Shape;135;p22" descr="Police, Policeman, Bobby, Uniform, Male, Protect"/>
          <p:cNvPicPr preferRelativeResize="0"/>
          <p:nvPr/>
        </p:nvPicPr>
        <p:blipFill rotWithShape="1">
          <a:blip r:embed="rId3">
            <a:alphaModFix/>
          </a:blip>
          <a:srcRect/>
          <a:stretch/>
        </p:blipFill>
        <p:spPr>
          <a:xfrm>
            <a:off x="2987824" y="2420888"/>
            <a:ext cx="3988575" cy="2846014"/>
          </a:xfrm>
          <a:prstGeom prst="rect">
            <a:avLst/>
          </a:prstGeom>
          <a:noFill/>
          <a:ln>
            <a:noFill/>
          </a:ln>
        </p:spPr>
      </p:pic>
      <p:grpSp>
        <p:nvGrpSpPr>
          <p:cNvPr id="136" name="Google Shape;136;p22"/>
          <p:cNvGrpSpPr/>
          <p:nvPr/>
        </p:nvGrpSpPr>
        <p:grpSpPr>
          <a:xfrm>
            <a:off x="2715700" y="2221796"/>
            <a:ext cx="4608512" cy="3312368"/>
            <a:chOff x="107504" y="3212976"/>
            <a:chExt cx="4608512" cy="3312368"/>
          </a:xfrm>
        </p:grpSpPr>
        <p:cxnSp>
          <p:nvCxnSpPr>
            <p:cNvPr id="137" name="Google Shape;137;p22"/>
            <p:cNvCxnSpPr/>
            <p:nvPr/>
          </p:nvCxnSpPr>
          <p:spPr>
            <a:xfrm>
              <a:off x="107504" y="3212976"/>
              <a:ext cx="4608512" cy="3312368"/>
            </a:xfrm>
            <a:prstGeom prst="straightConnector1">
              <a:avLst/>
            </a:prstGeom>
            <a:noFill/>
            <a:ln w="57150" cap="flat" cmpd="sng">
              <a:solidFill>
                <a:srgbClr val="FF0000"/>
              </a:solidFill>
              <a:prstDash val="solid"/>
              <a:round/>
              <a:headEnd type="none" w="sm" len="sm"/>
              <a:tailEnd type="none" w="sm" len="sm"/>
            </a:ln>
          </p:spPr>
        </p:cxnSp>
        <p:cxnSp>
          <p:nvCxnSpPr>
            <p:cNvPr id="138" name="Google Shape;138;p22"/>
            <p:cNvCxnSpPr/>
            <p:nvPr/>
          </p:nvCxnSpPr>
          <p:spPr>
            <a:xfrm rot="10800000" flipH="1">
              <a:off x="107504" y="3212976"/>
              <a:ext cx="4457131" cy="3240360"/>
            </a:xfrm>
            <a:prstGeom prst="straightConnector1">
              <a:avLst/>
            </a:prstGeom>
            <a:noFill/>
            <a:ln w="57150" cap="flat" cmpd="sng">
              <a:solidFill>
                <a:srgbClr val="FF0000"/>
              </a:solidFill>
              <a:prstDash val="solid"/>
              <a:round/>
              <a:headEnd type="none" w="sm" len="sm"/>
              <a:tailEnd type="none" w="sm" len="sm"/>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1400"/>
              <a:buFont typeface="Arial"/>
              <a:buNone/>
            </a:pPr>
            <a:r>
              <a:rPr lang="en-GB" sz="3000">
                <a:solidFill>
                  <a:srgbClr val="FF0000"/>
                </a:solidFill>
              </a:rPr>
              <a:t>4</a:t>
            </a:r>
            <a:r>
              <a:rPr lang="en-GB" sz="3000"/>
              <a:t>. “Change happens one person at a time”</a:t>
            </a:r>
            <a:endParaRPr/>
          </a:p>
        </p:txBody>
      </p:sp>
      <p:pic>
        <p:nvPicPr>
          <p:cNvPr id="158" name="Google Shape;158;p24"/>
          <p:cNvPicPr preferRelativeResize="0"/>
          <p:nvPr/>
        </p:nvPicPr>
        <p:blipFill>
          <a:blip r:embed="rId3">
            <a:alphaModFix/>
          </a:blip>
          <a:stretch>
            <a:fillRect/>
          </a:stretch>
        </p:blipFill>
        <p:spPr>
          <a:xfrm>
            <a:off x="54400" y="1810124"/>
            <a:ext cx="1460250" cy="1460250"/>
          </a:xfrm>
          <a:prstGeom prst="rect">
            <a:avLst/>
          </a:prstGeom>
          <a:noFill/>
          <a:ln>
            <a:noFill/>
          </a:ln>
        </p:spPr>
      </p:pic>
      <p:pic>
        <p:nvPicPr>
          <p:cNvPr id="159" name="Google Shape;159;p24"/>
          <p:cNvPicPr preferRelativeResize="0"/>
          <p:nvPr/>
        </p:nvPicPr>
        <p:blipFill>
          <a:blip r:embed="rId4">
            <a:alphaModFix/>
          </a:blip>
          <a:stretch>
            <a:fillRect/>
          </a:stretch>
        </p:blipFill>
        <p:spPr>
          <a:xfrm>
            <a:off x="1667050" y="1570038"/>
            <a:ext cx="7324550" cy="3845389"/>
          </a:xfrm>
          <a:prstGeom prst="rect">
            <a:avLst/>
          </a:prstGeom>
          <a:noFill/>
          <a:ln>
            <a:noFill/>
          </a:ln>
        </p:spPr>
      </p:pic>
      <p:sp>
        <p:nvSpPr>
          <p:cNvPr id="160" name="Google Shape;160;p24"/>
          <p:cNvSpPr txBox="1"/>
          <p:nvPr/>
        </p:nvSpPr>
        <p:spPr>
          <a:xfrm>
            <a:off x="113825" y="3296825"/>
            <a:ext cx="1400700" cy="5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FFFFFF"/>
                </a:solidFill>
              </a:rPr>
              <a:t>Jonathan Petters, Virginia Tech</a:t>
            </a:r>
            <a:endParaRPr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ctrTitle"/>
          </p:nvPr>
        </p:nvSpPr>
        <p:spPr>
          <a:xfrm>
            <a:off x="1802192" y="822996"/>
            <a:ext cx="7265400" cy="29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txBox="1">
            <a:spLocks noGrp="1"/>
          </p:cNvSpPr>
          <p:nvPr>
            <p:ph type="subTitle" idx="1"/>
          </p:nvPr>
        </p:nvSpPr>
        <p:spPr>
          <a:xfrm>
            <a:off x="1802192" y="4271063"/>
            <a:ext cx="7067400" cy="13677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endParaRPr/>
          </a:p>
        </p:txBody>
      </p:sp>
      <p:pic>
        <p:nvPicPr>
          <p:cNvPr id="168" name="Google Shape;168;p25"/>
          <p:cNvPicPr preferRelativeResize="0"/>
          <p:nvPr/>
        </p:nvPicPr>
        <p:blipFill>
          <a:blip r:embed="rId3">
            <a:alphaModFix/>
          </a:blip>
          <a:stretch>
            <a:fillRect/>
          </a:stretch>
        </p:blipFill>
        <p:spPr>
          <a:xfrm>
            <a:off x="1878400" y="146200"/>
            <a:ext cx="6706181" cy="6559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ctrTitle"/>
          </p:nvPr>
        </p:nvSpPr>
        <p:spPr>
          <a:xfrm>
            <a:off x="1802192" y="822996"/>
            <a:ext cx="7265400" cy="29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txBox="1">
            <a:spLocks noGrp="1"/>
          </p:cNvSpPr>
          <p:nvPr>
            <p:ph type="subTitle" idx="1"/>
          </p:nvPr>
        </p:nvSpPr>
        <p:spPr>
          <a:xfrm>
            <a:off x="1802192" y="4271063"/>
            <a:ext cx="7067400" cy="13677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endParaRPr/>
          </a:p>
        </p:txBody>
      </p:sp>
      <p:pic>
        <p:nvPicPr>
          <p:cNvPr id="176" name="Google Shape;176;p26"/>
          <p:cNvPicPr preferRelativeResize="0"/>
          <p:nvPr/>
        </p:nvPicPr>
        <p:blipFill>
          <a:blip r:embed="rId3">
            <a:alphaModFix/>
          </a:blip>
          <a:stretch>
            <a:fillRect/>
          </a:stretch>
        </p:blipFill>
        <p:spPr>
          <a:xfrm>
            <a:off x="1878400" y="146200"/>
            <a:ext cx="6706181" cy="6559400"/>
          </a:xfrm>
          <a:prstGeom prst="rect">
            <a:avLst/>
          </a:prstGeom>
          <a:noFill/>
          <a:ln>
            <a:noFill/>
          </a:ln>
        </p:spPr>
      </p:pic>
      <p:sp>
        <p:nvSpPr>
          <p:cNvPr id="177" name="Google Shape;177;p26"/>
          <p:cNvSpPr txBox="1"/>
          <p:nvPr/>
        </p:nvSpPr>
        <p:spPr>
          <a:xfrm>
            <a:off x="2741300" y="2435550"/>
            <a:ext cx="5212500" cy="10083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“All these barriers are personal”</a:t>
            </a:r>
            <a:r>
              <a:rPr lang="en-GB" sz="2400"/>
              <a:t> - Sanli Faez, yesterday</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1763106" y="274639"/>
            <a:ext cx="71064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a:t>What do the Data Stewards do?</a:t>
            </a:r>
            <a:endParaRPr/>
          </a:p>
        </p:txBody>
      </p:sp>
      <p:pic>
        <p:nvPicPr>
          <p:cNvPr id="184" name="Google Shape;184;p27"/>
          <p:cNvPicPr preferRelativeResize="0"/>
          <p:nvPr/>
        </p:nvPicPr>
        <p:blipFill rotWithShape="1">
          <a:blip r:embed="rId3">
            <a:alphaModFix/>
          </a:blip>
          <a:srcRect/>
          <a:stretch/>
        </p:blipFill>
        <p:spPr>
          <a:xfrm>
            <a:off x="1763100" y="1417639"/>
            <a:ext cx="2567780" cy="5135560"/>
          </a:xfrm>
          <a:prstGeom prst="rect">
            <a:avLst/>
          </a:prstGeom>
          <a:noFill/>
          <a:ln>
            <a:noFill/>
          </a:ln>
        </p:spPr>
      </p:pic>
      <p:sp>
        <p:nvSpPr>
          <p:cNvPr id="185" name="Google Shape;185;p27"/>
          <p:cNvSpPr txBox="1"/>
          <p:nvPr/>
        </p:nvSpPr>
        <p:spPr>
          <a:xfrm>
            <a:off x="3832375" y="1799900"/>
            <a:ext cx="5519700" cy="2549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60"/>
              </a:spcBef>
              <a:spcAft>
                <a:spcPts val="0"/>
              </a:spcAft>
              <a:buNone/>
            </a:pPr>
            <a:r>
              <a:rPr lang="en-GB" sz="2200">
                <a:solidFill>
                  <a:schemeClr val="dk1"/>
                </a:solidFill>
              </a:rPr>
              <a:t>Personal approach:</a:t>
            </a:r>
            <a:br>
              <a:rPr lang="en-GB" sz="2200">
                <a:solidFill>
                  <a:schemeClr val="dk1"/>
                </a:solidFill>
              </a:rPr>
            </a:br>
            <a:endParaRPr sz="1000">
              <a:solidFill>
                <a:schemeClr val="dk1"/>
              </a:solidFill>
            </a:endParaRPr>
          </a:p>
          <a:p>
            <a:pPr marL="457200" marR="0" lvl="0" indent="-368300" algn="l" rtl="0">
              <a:lnSpc>
                <a:spcPct val="115000"/>
              </a:lnSpc>
              <a:spcBef>
                <a:spcPts val="560"/>
              </a:spcBef>
              <a:spcAft>
                <a:spcPts val="0"/>
              </a:spcAft>
              <a:buClr>
                <a:srgbClr val="00A6D6"/>
              </a:buClr>
              <a:buSzPts val="2200"/>
              <a:buFont typeface="Arial"/>
              <a:buChar char="•"/>
            </a:pPr>
            <a:r>
              <a:rPr lang="en-GB" sz="2200">
                <a:solidFill>
                  <a:schemeClr val="dk1"/>
                </a:solidFill>
              </a:rPr>
              <a:t>They are there</a:t>
            </a:r>
            <a:r>
              <a:rPr lang="en-GB" sz="2200" b="0" i="0" u="none" strike="noStrike" cap="none">
                <a:solidFill>
                  <a:schemeClr val="dk1"/>
                </a:solidFill>
                <a:latin typeface="Arial"/>
                <a:ea typeface="Arial"/>
                <a:cs typeface="Arial"/>
                <a:sym typeface="Arial"/>
              </a:rPr>
              <a:t> for any data questions</a:t>
            </a:r>
            <a:endParaRPr sz="2200" b="0" i="0" u="none" strike="noStrike" cap="none">
              <a:solidFill>
                <a:schemeClr val="dk1"/>
              </a:solidFill>
              <a:latin typeface="Arial"/>
              <a:ea typeface="Arial"/>
              <a:cs typeface="Arial"/>
              <a:sym typeface="Arial"/>
            </a:endParaRPr>
          </a:p>
          <a:p>
            <a:pPr marL="457200" marR="0" lvl="0" indent="-368300" algn="l" rtl="0">
              <a:lnSpc>
                <a:spcPct val="115000"/>
              </a:lnSpc>
              <a:spcBef>
                <a:spcPts val="560"/>
              </a:spcBef>
              <a:spcAft>
                <a:spcPts val="0"/>
              </a:spcAft>
              <a:buClr>
                <a:srgbClr val="00A6D6"/>
              </a:buClr>
              <a:buSzPts val="2200"/>
              <a:buFont typeface="Arial"/>
              <a:buChar char="•"/>
            </a:pPr>
            <a:r>
              <a:rPr lang="en-GB" sz="2200">
                <a:solidFill>
                  <a:schemeClr val="dk1"/>
                </a:solidFill>
              </a:rPr>
              <a:t>Help </a:t>
            </a:r>
            <a:r>
              <a:rPr lang="en-GB" sz="2200" b="0" u="none" strike="noStrike" cap="none">
                <a:solidFill>
                  <a:schemeClr val="dk1"/>
                </a:solidFill>
                <a:latin typeface="Arial"/>
                <a:ea typeface="Arial"/>
                <a:cs typeface="Arial"/>
                <a:sym typeface="Arial"/>
              </a:rPr>
              <a:t>researchers who “don’t have data” and who “don’t have problems”</a:t>
            </a:r>
            <a:endParaRPr sz="2200">
              <a:solidFill>
                <a:schemeClr val="dk1"/>
              </a:solidFill>
            </a:endParaRPr>
          </a:p>
          <a:p>
            <a:pPr marL="457200" marR="0" lvl="0" indent="-368300" algn="l" rtl="0">
              <a:lnSpc>
                <a:spcPct val="115000"/>
              </a:lnSpc>
              <a:spcBef>
                <a:spcPts val="560"/>
              </a:spcBef>
              <a:spcAft>
                <a:spcPts val="0"/>
              </a:spcAft>
              <a:buClr>
                <a:schemeClr val="dk2"/>
              </a:buClr>
              <a:buSzPts val="2200"/>
              <a:buChar char="•"/>
            </a:pPr>
            <a:r>
              <a:rPr lang="en-GB" sz="2200">
                <a:solidFill>
                  <a:schemeClr val="dk1"/>
                </a:solidFill>
              </a:rPr>
              <a:t>Places: coffee machine, canteen, lift, doorway…</a:t>
            </a:r>
            <a:endParaRPr sz="2200">
              <a:solidFill>
                <a:schemeClr val="dk1"/>
              </a:solidFill>
            </a:endParaRPr>
          </a:p>
          <a:p>
            <a:pPr marL="457200" marR="0" lvl="0" indent="-368300" algn="l" rtl="0">
              <a:lnSpc>
                <a:spcPct val="115000"/>
              </a:lnSpc>
              <a:spcBef>
                <a:spcPts val="560"/>
              </a:spcBef>
              <a:spcAft>
                <a:spcPts val="0"/>
              </a:spcAft>
              <a:buClr>
                <a:schemeClr val="dk2"/>
              </a:buClr>
              <a:buSzPts val="2200"/>
              <a:buChar char="•"/>
            </a:pPr>
            <a:r>
              <a:rPr lang="en-GB" sz="2200">
                <a:solidFill>
                  <a:schemeClr val="dk1"/>
                </a:solidFill>
              </a:rPr>
              <a:t>Every occasion is good!</a:t>
            </a:r>
            <a:endParaRPr sz="2200">
              <a:solidFill>
                <a:schemeClr val="dk1"/>
              </a:solidFill>
            </a:endParaRPr>
          </a:p>
          <a:p>
            <a:pPr marL="0" marR="0" lvl="0" indent="0" algn="l" rtl="0">
              <a:lnSpc>
                <a:spcPct val="115000"/>
              </a:lnSpc>
              <a:spcBef>
                <a:spcPts val="560"/>
              </a:spcBef>
              <a:spcAft>
                <a:spcPts val="0"/>
              </a:spcAft>
              <a:buNone/>
            </a:pPr>
            <a:endParaRPr sz="2200">
              <a:solidFill>
                <a:schemeClr val="dk1"/>
              </a:solidFill>
            </a:endParaRPr>
          </a:p>
          <a:p>
            <a:pPr marL="0" marR="0" lvl="0" indent="0" algn="l" rtl="0">
              <a:lnSpc>
                <a:spcPct val="115000"/>
              </a:lnSpc>
              <a:spcBef>
                <a:spcPts val="560"/>
              </a:spcBef>
              <a:spcAft>
                <a:spcPts val="0"/>
              </a:spcAft>
              <a:buNone/>
            </a:pPr>
            <a:r>
              <a:rPr lang="en-GB" sz="2200">
                <a:solidFill>
                  <a:schemeClr val="dk1"/>
                </a:solidFill>
              </a:rPr>
              <a:t>Change happens one person at a time :)</a:t>
            </a:r>
            <a:endParaRPr sz="2200">
              <a:solidFill>
                <a:schemeClr val="dk1"/>
              </a:solidFil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8"/>
          <p:cNvPicPr preferRelativeResize="0"/>
          <p:nvPr/>
        </p:nvPicPr>
        <p:blipFill>
          <a:blip r:embed="rId3">
            <a:alphaModFix/>
          </a:blip>
          <a:stretch>
            <a:fillRect/>
          </a:stretch>
        </p:blipFill>
        <p:spPr>
          <a:xfrm>
            <a:off x="1594275" y="1385900"/>
            <a:ext cx="7521403" cy="5014901"/>
          </a:xfrm>
          <a:prstGeom prst="rect">
            <a:avLst/>
          </a:prstGeom>
          <a:noFill/>
          <a:ln>
            <a:noFill/>
          </a:ln>
        </p:spPr>
      </p:pic>
      <p:sp>
        <p:nvSpPr>
          <p:cNvPr id="192" name="Google Shape;192;p28"/>
          <p:cNvSpPr txBox="1"/>
          <p:nvPr/>
        </p:nvSpPr>
        <p:spPr>
          <a:xfrm>
            <a:off x="2275000" y="6373325"/>
            <a:ext cx="6535800" cy="8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Heather Andrews, Data Steward at Faculty of Aerospace Engineering, TU Delft</a:t>
            </a:r>
            <a:endParaRPr/>
          </a:p>
        </p:txBody>
      </p:sp>
      <p:sp>
        <p:nvSpPr>
          <p:cNvPr id="193" name="Google Shape;193;p28"/>
          <p:cNvSpPr txBox="1">
            <a:spLocks noGrp="1"/>
          </p:cNvSpPr>
          <p:nvPr>
            <p:ph type="title"/>
          </p:nvPr>
        </p:nvSpPr>
        <p:spPr>
          <a:xfrm>
            <a:off x="1686906" y="122239"/>
            <a:ext cx="7106400" cy="1143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a:t>Does it make a difference to have a Data Steward?</a:t>
            </a:r>
            <a:endParaRPr/>
          </a:p>
        </p:txBody>
      </p:sp>
      <p:pic>
        <p:nvPicPr>
          <p:cNvPr id="194" name="Google Shape;194;p28" descr="Image result for heather andrews"/>
          <p:cNvPicPr preferRelativeResize="0"/>
          <p:nvPr/>
        </p:nvPicPr>
        <p:blipFill rotWithShape="1">
          <a:blip r:embed="rId4">
            <a:alphaModFix/>
          </a:blip>
          <a:srcRect/>
          <a:stretch/>
        </p:blipFill>
        <p:spPr>
          <a:xfrm>
            <a:off x="71622" y="2118215"/>
            <a:ext cx="1303687" cy="1303687"/>
          </a:xfrm>
          <a:prstGeom prst="rect">
            <a:avLst/>
          </a:prstGeom>
          <a:noFill/>
          <a:ln>
            <a:noFill/>
          </a:ln>
        </p:spPr>
      </p:pic>
      <p:sp>
        <p:nvSpPr>
          <p:cNvPr id="195" name="Google Shape;195;p28"/>
          <p:cNvSpPr txBox="1"/>
          <p:nvPr/>
        </p:nvSpPr>
        <p:spPr>
          <a:xfrm>
            <a:off x="94038" y="3422615"/>
            <a:ext cx="137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rgbClr val="FFFFFF"/>
                </a:solidFill>
                <a:latin typeface="Arial"/>
                <a:ea typeface="Arial"/>
                <a:cs typeface="Arial"/>
                <a:sym typeface="Arial"/>
              </a:rPr>
              <a:t>Heather Andrews</a:t>
            </a:r>
            <a:endParaRPr sz="12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1763100" y="274650"/>
            <a:ext cx="7293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a:solidFill>
                  <a:srgbClr val="FF0000"/>
                </a:solidFill>
              </a:rPr>
              <a:t>5</a:t>
            </a:r>
            <a:r>
              <a:rPr lang="en-GB" sz="3000">
                <a:solidFill>
                  <a:schemeClr val="dk2"/>
                </a:solidFill>
              </a:rPr>
              <a:t>. Help where help is needed. Be flexible.</a:t>
            </a:r>
            <a:endParaRPr/>
          </a:p>
        </p:txBody>
      </p:sp>
      <p:sp>
        <p:nvSpPr>
          <p:cNvPr id="202" name="Google Shape;202;p29"/>
          <p:cNvSpPr txBox="1"/>
          <p:nvPr/>
        </p:nvSpPr>
        <p:spPr>
          <a:xfrm>
            <a:off x="1810650" y="1540725"/>
            <a:ext cx="7179900" cy="13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i="1"/>
              <a:t>“To a large extent, researchers are not interested in data management planning. Apart from the fact that they have to do it for grant proposals, they’re generally not interested in sharing data. They want their problems to be solved (...) So our aim (...) is to help researchers where they want help. While helping them we have the opportunity to talk to them about data management planning and data sharing”</a:t>
            </a:r>
            <a:endParaRPr sz="2600" i="1"/>
          </a:p>
          <a:p>
            <a:pPr marL="0" lvl="0" indent="0" algn="l" rtl="0">
              <a:spcBef>
                <a:spcPts val="0"/>
              </a:spcBef>
              <a:spcAft>
                <a:spcPts val="0"/>
              </a:spcAft>
              <a:buNone/>
            </a:pPr>
            <a:endParaRPr sz="2600" i="1"/>
          </a:p>
        </p:txBody>
      </p:sp>
      <p:pic>
        <p:nvPicPr>
          <p:cNvPr id="203" name="Google Shape;203;p29"/>
          <p:cNvPicPr preferRelativeResize="0"/>
          <p:nvPr/>
        </p:nvPicPr>
        <p:blipFill>
          <a:blip r:embed="rId3">
            <a:alphaModFix/>
          </a:blip>
          <a:stretch>
            <a:fillRect/>
          </a:stretch>
        </p:blipFill>
        <p:spPr>
          <a:xfrm>
            <a:off x="54400" y="1810124"/>
            <a:ext cx="1460250" cy="1460250"/>
          </a:xfrm>
          <a:prstGeom prst="rect">
            <a:avLst/>
          </a:prstGeom>
          <a:noFill/>
          <a:ln>
            <a:noFill/>
          </a:ln>
        </p:spPr>
      </p:pic>
      <p:sp>
        <p:nvSpPr>
          <p:cNvPr id="204" name="Google Shape;204;p29"/>
          <p:cNvSpPr txBox="1"/>
          <p:nvPr/>
        </p:nvSpPr>
        <p:spPr>
          <a:xfrm>
            <a:off x="113825" y="3296825"/>
            <a:ext cx="1400700" cy="5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FFFFFF"/>
                </a:solidFill>
              </a:rPr>
              <a:t>Jonathan Petters, Virginia Tech</a:t>
            </a:r>
            <a:endParaRPr sz="1200">
              <a:solidFill>
                <a:srgbClr val="FFFFFF"/>
              </a:solidFill>
            </a:endParaRPr>
          </a:p>
        </p:txBody>
      </p:sp>
      <p:sp>
        <p:nvSpPr>
          <p:cNvPr id="205" name="Google Shape;205;p29"/>
          <p:cNvSpPr txBox="1"/>
          <p:nvPr/>
        </p:nvSpPr>
        <p:spPr>
          <a:xfrm>
            <a:off x="1968775" y="6041575"/>
            <a:ext cx="7179900" cy="9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i="1"/>
              <a:t>Engaging Researchers with Data Management: The Cookbook,</a:t>
            </a:r>
            <a:r>
              <a:rPr lang="en-GB"/>
              <a:t> </a:t>
            </a:r>
            <a:br>
              <a:rPr lang="en-GB"/>
            </a:br>
            <a:r>
              <a:rPr lang="en-GB"/>
              <a:t>DOI: 10.11647/OBP.0185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GB"/>
              <a:t>Slides are available</a:t>
            </a:r>
            <a:endParaRPr/>
          </a:p>
        </p:txBody>
      </p:sp>
      <p:sp>
        <p:nvSpPr>
          <p:cNvPr id="59" name="Google Shape;59;p11"/>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p>
            <a:pPr marL="0" lvl="0" indent="0">
              <a:buNone/>
            </a:pPr>
            <a:r>
              <a:rPr lang="en-GB" u="sng" dirty="0">
                <a:solidFill>
                  <a:schemeClr val="hlink"/>
                </a:solidFill>
                <a:hlinkClick r:id="rId3"/>
              </a:rPr>
              <a:t>https://</a:t>
            </a:r>
            <a:r>
              <a:rPr lang="en-GB" u="sng" dirty="0" smtClean="0">
                <a:solidFill>
                  <a:schemeClr val="hlink"/>
                </a:solidFill>
                <a:hlinkClick r:id="rId3"/>
              </a:rPr>
              <a:t>doi.org/</a:t>
            </a:r>
            <a:r>
              <a:rPr lang="en-GB" u="sng" dirty="0">
                <a:solidFill>
                  <a:schemeClr val="hlink"/>
                </a:solidFill>
              </a:rPr>
              <a:t>10.5281/zenodo.3491800</a:t>
            </a:r>
            <a:r>
              <a:rPr lang="en-GB" dirty="0" smtClean="0">
                <a:solidFill>
                  <a:srgbClr val="000000"/>
                </a:solidFill>
              </a:rPr>
              <a:t>      </a:t>
            </a:r>
            <a:endParaRPr dirty="0">
              <a:solidFill>
                <a:srgbClr val="000000"/>
              </a:solidFill>
            </a:endParaRPr>
          </a:p>
        </p:txBody>
      </p:sp>
      <p:pic>
        <p:nvPicPr>
          <p:cNvPr id="60" name="Google Shape;60;p11"/>
          <p:cNvPicPr preferRelativeResize="0"/>
          <p:nvPr/>
        </p:nvPicPr>
        <p:blipFill rotWithShape="1">
          <a:blip r:embed="rId4">
            <a:alphaModFix/>
          </a:blip>
          <a:srcRect/>
          <a:stretch/>
        </p:blipFill>
        <p:spPr>
          <a:xfrm>
            <a:off x="2258225" y="3098413"/>
            <a:ext cx="5705475" cy="2276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1763100" y="274650"/>
            <a:ext cx="7293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dirty="0" smtClean="0">
                <a:solidFill>
                  <a:schemeClr val="dk2"/>
                </a:solidFill>
              </a:rPr>
              <a:t>Data is as important as code and workflows </a:t>
            </a:r>
            <a:r>
              <a:rPr lang="en-GB" sz="3000" smtClean="0">
                <a:solidFill>
                  <a:schemeClr val="dk2"/>
                </a:solidFill>
              </a:rPr>
              <a:t>for researchers</a:t>
            </a:r>
            <a:endParaRPr dirty="0"/>
          </a:p>
        </p:txBody>
      </p:sp>
      <p:pic>
        <p:nvPicPr>
          <p:cNvPr id="212" name="Google Shape;212;p30" descr="Image result for yasemin turkyilmaz-van der velden"/>
          <p:cNvPicPr preferRelativeResize="0"/>
          <p:nvPr/>
        </p:nvPicPr>
        <p:blipFill rotWithShape="1">
          <a:blip r:embed="rId3">
            <a:alphaModFix/>
          </a:blip>
          <a:srcRect/>
          <a:stretch/>
        </p:blipFill>
        <p:spPr>
          <a:xfrm>
            <a:off x="155645" y="4322440"/>
            <a:ext cx="1104057" cy="1104057"/>
          </a:xfrm>
          <a:prstGeom prst="rect">
            <a:avLst/>
          </a:prstGeom>
          <a:noFill/>
          <a:ln>
            <a:noFill/>
          </a:ln>
        </p:spPr>
      </p:pic>
      <p:sp>
        <p:nvSpPr>
          <p:cNvPr id="213" name="Google Shape;213;p30"/>
          <p:cNvSpPr txBox="1"/>
          <p:nvPr/>
        </p:nvSpPr>
        <p:spPr>
          <a:xfrm>
            <a:off x="-11399" y="5375601"/>
            <a:ext cx="1728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Yasemin Turkyilmaz-van der Velden</a:t>
            </a:r>
            <a:endParaRPr sz="1200" b="0" i="0" u="none" strike="noStrike" cap="none">
              <a:solidFill>
                <a:schemeClr val="lt1"/>
              </a:solidFill>
              <a:latin typeface="Arial"/>
              <a:ea typeface="Arial"/>
              <a:cs typeface="Arial"/>
              <a:sym typeface="Arial"/>
            </a:endParaRPr>
          </a:p>
        </p:txBody>
      </p:sp>
      <p:pic>
        <p:nvPicPr>
          <p:cNvPr id="214" name="Google Shape;214;p30" descr="Image result for shalini kurapati"/>
          <p:cNvPicPr preferRelativeResize="0"/>
          <p:nvPr/>
        </p:nvPicPr>
        <p:blipFill rotWithShape="1">
          <a:blip r:embed="rId4">
            <a:alphaModFix/>
          </a:blip>
          <a:srcRect/>
          <a:stretch/>
        </p:blipFill>
        <p:spPr>
          <a:xfrm>
            <a:off x="155645" y="2479057"/>
            <a:ext cx="1001688" cy="1001688"/>
          </a:xfrm>
          <a:prstGeom prst="rect">
            <a:avLst/>
          </a:prstGeom>
          <a:noFill/>
          <a:ln>
            <a:noFill/>
          </a:ln>
        </p:spPr>
      </p:pic>
      <p:pic>
        <p:nvPicPr>
          <p:cNvPr id="215" name="Google Shape;215;p30" descr="MariaCruzkleinklein"/>
          <p:cNvPicPr preferRelativeResize="0"/>
          <p:nvPr/>
        </p:nvPicPr>
        <p:blipFill rotWithShape="1">
          <a:blip r:embed="rId5">
            <a:alphaModFix/>
          </a:blip>
          <a:srcRect/>
          <a:stretch/>
        </p:blipFill>
        <p:spPr>
          <a:xfrm>
            <a:off x="203075" y="749375"/>
            <a:ext cx="952500" cy="1019176"/>
          </a:xfrm>
          <a:prstGeom prst="rect">
            <a:avLst/>
          </a:prstGeom>
          <a:noFill/>
          <a:ln>
            <a:noFill/>
          </a:ln>
        </p:spPr>
      </p:pic>
      <p:sp>
        <p:nvSpPr>
          <p:cNvPr id="216" name="Google Shape;216;p30"/>
          <p:cNvSpPr txBox="1"/>
          <p:nvPr/>
        </p:nvSpPr>
        <p:spPr>
          <a:xfrm>
            <a:off x="107499" y="1844825"/>
            <a:ext cx="1478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Maria Cruz</a:t>
            </a:r>
            <a:br>
              <a:rPr lang="en-GB" sz="1200" b="0" i="0" u="none" strike="noStrike" cap="none">
                <a:solidFill>
                  <a:schemeClr val="lt1"/>
                </a:solidFill>
                <a:latin typeface="Arial"/>
                <a:ea typeface="Arial"/>
                <a:cs typeface="Arial"/>
                <a:sym typeface="Arial"/>
              </a:rPr>
            </a:br>
            <a:r>
              <a:rPr lang="en-GB" sz="1200" b="0" i="0" u="none" strike="noStrike" cap="none">
                <a:solidFill>
                  <a:schemeClr val="lt1"/>
                </a:solidFill>
                <a:latin typeface="Arial"/>
                <a:ea typeface="Arial"/>
                <a:cs typeface="Arial"/>
                <a:sym typeface="Arial"/>
              </a:rPr>
              <a:t>(now NWO)</a:t>
            </a:r>
            <a:endParaRPr sz="1200" b="0" i="0" u="none" strike="noStrike" cap="none">
              <a:solidFill>
                <a:schemeClr val="lt1"/>
              </a:solidFill>
              <a:latin typeface="Arial"/>
              <a:ea typeface="Arial"/>
              <a:cs typeface="Arial"/>
              <a:sym typeface="Arial"/>
            </a:endParaRPr>
          </a:p>
        </p:txBody>
      </p:sp>
      <p:sp>
        <p:nvSpPr>
          <p:cNvPr id="217" name="Google Shape;217;p30"/>
          <p:cNvSpPr txBox="1"/>
          <p:nvPr/>
        </p:nvSpPr>
        <p:spPr>
          <a:xfrm>
            <a:off x="107504" y="3563562"/>
            <a:ext cx="1296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Shalini Kurapati</a:t>
            </a:r>
            <a:endParaRPr sz="1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GB" sz="1200">
                <a:solidFill>
                  <a:schemeClr val="lt1"/>
                </a:solidFill>
              </a:rPr>
              <a:t>(now Politecnico di Torino)</a:t>
            </a:r>
            <a:endParaRPr sz="1200">
              <a:solidFill>
                <a:schemeClr val="lt1"/>
              </a:solidFill>
            </a:endParaRPr>
          </a:p>
        </p:txBody>
      </p:sp>
      <p:pic>
        <p:nvPicPr>
          <p:cNvPr id="218" name="Google Shape;218;p30"/>
          <p:cNvPicPr preferRelativeResize="0"/>
          <p:nvPr/>
        </p:nvPicPr>
        <p:blipFill rotWithShape="1">
          <a:blip r:embed="rId6">
            <a:alphaModFix/>
          </a:blip>
          <a:srcRect t="25947"/>
          <a:stretch/>
        </p:blipFill>
        <p:spPr>
          <a:xfrm>
            <a:off x="1895125" y="1434800"/>
            <a:ext cx="6767563" cy="4545162"/>
          </a:xfrm>
          <a:prstGeom prst="rect">
            <a:avLst/>
          </a:prstGeom>
          <a:noFill/>
          <a:ln>
            <a:noFill/>
          </a:ln>
        </p:spPr>
      </p:pic>
      <p:sp>
        <p:nvSpPr>
          <p:cNvPr id="219" name="Google Shape;219;p30"/>
          <p:cNvSpPr/>
          <p:nvPr/>
        </p:nvSpPr>
        <p:spPr>
          <a:xfrm>
            <a:off x="1763106" y="6159306"/>
            <a:ext cx="72009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7"/>
              </a:rPr>
              <a:t>https://openworking.wordpress.com/2018/06/26/workshop-report-software-reproducibility-how-to-put-it-into-practice/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Starting with The Carpentries</a:t>
            </a:r>
            <a:endParaRPr/>
          </a:p>
        </p:txBody>
      </p:sp>
      <p:pic>
        <p:nvPicPr>
          <p:cNvPr id="225" name="Google Shape;225;p31" descr="Image result for paula martinez lavanchy"/>
          <p:cNvPicPr preferRelativeResize="0"/>
          <p:nvPr/>
        </p:nvPicPr>
        <p:blipFill rotWithShape="1">
          <a:blip r:embed="rId3">
            <a:alphaModFix/>
          </a:blip>
          <a:srcRect/>
          <a:stretch/>
        </p:blipFill>
        <p:spPr>
          <a:xfrm>
            <a:off x="192978" y="1600200"/>
            <a:ext cx="1131984" cy="1509313"/>
          </a:xfrm>
          <a:prstGeom prst="rect">
            <a:avLst/>
          </a:prstGeom>
          <a:noFill/>
          <a:ln>
            <a:noFill/>
          </a:ln>
        </p:spPr>
      </p:pic>
      <p:sp>
        <p:nvSpPr>
          <p:cNvPr id="226" name="Google Shape;226;p31"/>
          <p:cNvSpPr txBox="1"/>
          <p:nvPr/>
        </p:nvSpPr>
        <p:spPr>
          <a:xfrm>
            <a:off x="174948" y="3212976"/>
            <a:ext cx="129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pic>
        <p:nvPicPr>
          <p:cNvPr id="227" name="Google Shape;227;p31"/>
          <p:cNvPicPr preferRelativeResize="0"/>
          <p:nvPr/>
        </p:nvPicPr>
        <p:blipFill>
          <a:blip r:embed="rId4">
            <a:alphaModFix/>
          </a:blip>
          <a:stretch>
            <a:fillRect/>
          </a:stretch>
        </p:blipFill>
        <p:spPr>
          <a:xfrm>
            <a:off x="1818412" y="1642950"/>
            <a:ext cx="6995776" cy="1786050"/>
          </a:xfrm>
          <a:prstGeom prst="rect">
            <a:avLst/>
          </a:prstGeom>
          <a:noFill/>
          <a:ln>
            <a:noFill/>
          </a:ln>
        </p:spPr>
      </p:pic>
      <p:sp>
        <p:nvSpPr>
          <p:cNvPr id="228" name="Google Shape;228;p31"/>
          <p:cNvSpPr txBox="1"/>
          <p:nvPr/>
        </p:nvSpPr>
        <p:spPr>
          <a:xfrm>
            <a:off x="4519325" y="63935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5"/>
              </a:rPr>
              <a:t>https://carpentries.org/</a:t>
            </a:r>
            <a:endParaRPr/>
          </a:p>
        </p:txBody>
      </p:sp>
      <p:pic>
        <p:nvPicPr>
          <p:cNvPr id="229" name="Google Shape;229;p31"/>
          <p:cNvPicPr preferRelativeResize="0"/>
          <p:nvPr/>
        </p:nvPicPr>
        <p:blipFill>
          <a:blip r:embed="rId6">
            <a:alphaModFix/>
          </a:blip>
          <a:stretch>
            <a:fillRect/>
          </a:stretch>
        </p:blipFill>
        <p:spPr>
          <a:xfrm>
            <a:off x="2199400" y="3473001"/>
            <a:ext cx="5358867" cy="2878525"/>
          </a:xfrm>
          <a:prstGeom prst="rect">
            <a:avLst/>
          </a:prstGeom>
          <a:noFill/>
          <a:ln>
            <a:noFill/>
          </a:ln>
        </p:spPr>
      </p:pic>
      <p:sp>
        <p:nvSpPr>
          <p:cNvPr id="230" name="Google Shape;230;p31"/>
          <p:cNvSpPr txBox="1"/>
          <p:nvPr/>
        </p:nvSpPr>
        <p:spPr>
          <a:xfrm>
            <a:off x="7605300" y="5068950"/>
            <a:ext cx="1379100" cy="6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Image: </a:t>
            </a:r>
            <a:br>
              <a:rPr lang="en-GB"/>
            </a:br>
            <a:r>
              <a:rPr lang="en-GB"/>
              <a:t>Yan Wang</a:t>
            </a:r>
            <a:endParaRPr/>
          </a:p>
          <a:p>
            <a:pPr marL="0" lvl="0" indent="0" algn="l" rtl="0">
              <a:spcBef>
                <a:spcPts val="0"/>
              </a:spcBef>
              <a:spcAft>
                <a:spcPts val="0"/>
              </a:spcAft>
              <a:buNone/>
            </a:pPr>
            <a:r>
              <a:rPr lang="en-GB"/>
              <a:t>CC BY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How to manage the demand?</a:t>
            </a:r>
            <a:endParaRPr/>
          </a:p>
        </p:txBody>
      </p:sp>
      <p:pic>
        <p:nvPicPr>
          <p:cNvPr id="236" name="Google Shape;236;p32"/>
          <p:cNvPicPr preferRelativeResize="0"/>
          <p:nvPr/>
        </p:nvPicPr>
        <p:blipFill rotWithShape="1">
          <a:blip r:embed="rId3">
            <a:alphaModFix/>
          </a:blip>
          <a:srcRect/>
          <a:stretch/>
        </p:blipFill>
        <p:spPr>
          <a:xfrm>
            <a:off x="1871529" y="1916832"/>
            <a:ext cx="6371630" cy="1509586"/>
          </a:xfrm>
          <a:prstGeom prst="rect">
            <a:avLst/>
          </a:prstGeom>
          <a:noFill/>
          <a:ln>
            <a:noFill/>
          </a:ln>
        </p:spPr>
      </p:pic>
      <p:pic>
        <p:nvPicPr>
          <p:cNvPr id="237" name="Google Shape;237;p32"/>
          <p:cNvPicPr preferRelativeResize="0"/>
          <p:nvPr/>
        </p:nvPicPr>
        <p:blipFill rotWithShape="1">
          <a:blip r:embed="rId4">
            <a:alphaModFix/>
          </a:blip>
          <a:srcRect/>
          <a:stretch/>
        </p:blipFill>
        <p:spPr>
          <a:xfrm>
            <a:off x="1792698" y="3833868"/>
            <a:ext cx="7040633" cy="1435280"/>
          </a:xfrm>
          <a:prstGeom prst="rect">
            <a:avLst/>
          </a:prstGeom>
          <a:noFill/>
          <a:ln>
            <a:noFill/>
          </a:ln>
        </p:spPr>
      </p:pic>
      <p:pic>
        <p:nvPicPr>
          <p:cNvPr id="238" name="Google Shape;238;p32" descr="Image result for paula martinez lavanchy"/>
          <p:cNvPicPr preferRelativeResize="0"/>
          <p:nvPr/>
        </p:nvPicPr>
        <p:blipFill rotWithShape="1">
          <a:blip r:embed="rId5">
            <a:alphaModFix/>
          </a:blip>
          <a:srcRect/>
          <a:stretch/>
        </p:blipFill>
        <p:spPr>
          <a:xfrm>
            <a:off x="192978" y="1600200"/>
            <a:ext cx="1131984" cy="1509313"/>
          </a:xfrm>
          <a:prstGeom prst="rect">
            <a:avLst/>
          </a:prstGeom>
          <a:noFill/>
          <a:ln>
            <a:noFill/>
          </a:ln>
        </p:spPr>
      </p:pic>
      <p:sp>
        <p:nvSpPr>
          <p:cNvPr id="239" name="Google Shape;239;p32"/>
          <p:cNvSpPr txBox="1"/>
          <p:nvPr/>
        </p:nvSpPr>
        <p:spPr>
          <a:xfrm>
            <a:off x="174948" y="3212976"/>
            <a:ext cx="129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3"/>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Gold members of The Carpentries</a:t>
            </a:r>
            <a:endParaRPr/>
          </a:p>
        </p:txBody>
      </p:sp>
      <p:sp>
        <p:nvSpPr>
          <p:cNvPr id="245" name="Google Shape;245;p33"/>
          <p:cNvSpPr txBox="1">
            <a:spLocks noGrp="1"/>
          </p:cNvSpPr>
          <p:nvPr>
            <p:ph type="body" idx="1"/>
          </p:nvPr>
        </p:nvSpPr>
        <p:spPr>
          <a:xfrm>
            <a:off x="1763106" y="1600200"/>
            <a:ext cx="7106400" cy="46482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560"/>
              </a:spcBef>
              <a:spcAft>
                <a:spcPts val="0"/>
              </a:spcAft>
              <a:buSzPts val="2800"/>
              <a:buNone/>
            </a:pPr>
            <a:r>
              <a:rPr lang="en-GB"/>
              <a:t>Data Stewards becoming Instructors</a:t>
            </a:r>
            <a:endParaRPr/>
          </a:p>
        </p:txBody>
      </p:sp>
      <p:pic>
        <p:nvPicPr>
          <p:cNvPr id="246" name="Google Shape;246;p33" descr="Image result for paula martinez lavanchy"/>
          <p:cNvPicPr preferRelativeResize="0"/>
          <p:nvPr/>
        </p:nvPicPr>
        <p:blipFill rotWithShape="1">
          <a:blip r:embed="rId3">
            <a:alphaModFix/>
          </a:blip>
          <a:srcRect/>
          <a:stretch/>
        </p:blipFill>
        <p:spPr>
          <a:xfrm>
            <a:off x="192978" y="836712"/>
            <a:ext cx="1131984" cy="1509313"/>
          </a:xfrm>
          <a:prstGeom prst="rect">
            <a:avLst/>
          </a:prstGeom>
          <a:noFill/>
          <a:ln>
            <a:noFill/>
          </a:ln>
        </p:spPr>
      </p:pic>
      <p:sp>
        <p:nvSpPr>
          <p:cNvPr id="247" name="Google Shape;247;p33"/>
          <p:cNvSpPr txBox="1"/>
          <p:nvPr/>
        </p:nvSpPr>
        <p:spPr>
          <a:xfrm>
            <a:off x="174948" y="2449488"/>
            <a:ext cx="129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pic>
        <p:nvPicPr>
          <p:cNvPr id="248" name="Google Shape;248;p33" descr="Image result for kees den heijer"/>
          <p:cNvPicPr preferRelativeResize="0"/>
          <p:nvPr/>
        </p:nvPicPr>
        <p:blipFill rotWithShape="1">
          <a:blip r:embed="rId4">
            <a:alphaModFix/>
          </a:blip>
          <a:srcRect/>
          <a:stretch/>
        </p:blipFill>
        <p:spPr>
          <a:xfrm>
            <a:off x="2823635" y="2745334"/>
            <a:ext cx="1315849" cy="1315849"/>
          </a:xfrm>
          <a:prstGeom prst="rect">
            <a:avLst/>
          </a:prstGeom>
          <a:noFill/>
          <a:ln>
            <a:noFill/>
          </a:ln>
        </p:spPr>
      </p:pic>
      <p:pic>
        <p:nvPicPr>
          <p:cNvPr id="249" name="Google Shape;249;p33" descr="Image result for esther plomp"/>
          <p:cNvPicPr preferRelativeResize="0"/>
          <p:nvPr/>
        </p:nvPicPr>
        <p:blipFill rotWithShape="1">
          <a:blip r:embed="rId5">
            <a:alphaModFix/>
          </a:blip>
          <a:srcRect/>
          <a:stretch/>
        </p:blipFill>
        <p:spPr>
          <a:xfrm>
            <a:off x="4617369" y="2752447"/>
            <a:ext cx="1301623" cy="1301623"/>
          </a:xfrm>
          <a:prstGeom prst="rect">
            <a:avLst/>
          </a:prstGeom>
          <a:noFill/>
          <a:ln>
            <a:noFill/>
          </a:ln>
        </p:spPr>
      </p:pic>
      <p:pic>
        <p:nvPicPr>
          <p:cNvPr id="250" name="Google Shape;250;p33" descr="Image result for nicolas dintzner"/>
          <p:cNvPicPr preferRelativeResize="0"/>
          <p:nvPr/>
        </p:nvPicPr>
        <p:blipFill rotWithShape="1">
          <a:blip r:embed="rId6">
            <a:alphaModFix/>
          </a:blip>
          <a:srcRect/>
          <a:stretch/>
        </p:blipFill>
        <p:spPr>
          <a:xfrm>
            <a:off x="5158212" y="4493537"/>
            <a:ext cx="1245154" cy="1274943"/>
          </a:xfrm>
          <a:prstGeom prst="rect">
            <a:avLst/>
          </a:prstGeom>
          <a:noFill/>
          <a:ln>
            <a:noFill/>
          </a:ln>
        </p:spPr>
      </p:pic>
      <p:pic>
        <p:nvPicPr>
          <p:cNvPr id="251" name="Google Shape;251;p33" descr="Image result for santosh ilamparuthi"/>
          <p:cNvPicPr preferRelativeResize="0"/>
          <p:nvPr/>
        </p:nvPicPr>
        <p:blipFill rotWithShape="1">
          <a:blip r:embed="rId7">
            <a:alphaModFix/>
          </a:blip>
          <a:srcRect/>
          <a:stretch/>
        </p:blipFill>
        <p:spPr>
          <a:xfrm>
            <a:off x="6396877" y="2736071"/>
            <a:ext cx="1275935" cy="1334375"/>
          </a:xfrm>
          <a:prstGeom prst="rect">
            <a:avLst/>
          </a:prstGeom>
          <a:noFill/>
          <a:ln>
            <a:noFill/>
          </a:ln>
        </p:spPr>
      </p:pic>
      <p:pic>
        <p:nvPicPr>
          <p:cNvPr id="252" name="Google Shape;252;p33" descr="Image result for heather andrews"/>
          <p:cNvPicPr preferRelativeResize="0"/>
          <p:nvPr/>
        </p:nvPicPr>
        <p:blipFill rotWithShape="1">
          <a:blip r:embed="rId8">
            <a:alphaModFix/>
          </a:blip>
          <a:srcRect/>
          <a:stretch/>
        </p:blipFill>
        <p:spPr>
          <a:xfrm>
            <a:off x="3372872" y="4479165"/>
            <a:ext cx="1303687" cy="1303687"/>
          </a:xfrm>
          <a:prstGeom prst="rect">
            <a:avLst/>
          </a:prstGeom>
          <a:noFill/>
          <a:ln>
            <a:noFill/>
          </a:ln>
        </p:spPr>
      </p:pic>
      <p:sp>
        <p:nvSpPr>
          <p:cNvPr id="253" name="Google Shape;253;p33"/>
          <p:cNvSpPr txBox="1"/>
          <p:nvPr/>
        </p:nvSpPr>
        <p:spPr>
          <a:xfrm>
            <a:off x="2822104" y="4062953"/>
            <a:ext cx="1296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dk1"/>
                </a:solidFill>
                <a:latin typeface="Arial"/>
                <a:ea typeface="Arial"/>
                <a:cs typeface="Arial"/>
                <a:sym typeface="Arial"/>
              </a:rPr>
              <a:t>Kees den Heijer</a:t>
            </a:r>
            <a:endParaRPr sz="1200" b="0" i="0" u="none" strike="noStrike" cap="none">
              <a:solidFill>
                <a:schemeClr val="dk1"/>
              </a:solidFill>
              <a:latin typeface="Arial"/>
              <a:ea typeface="Arial"/>
              <a:cs typeface="Arial"/>
              <a:sym typeface="Arial"/>
            </a:endParaRPr>
          </a:p>
        </p:txBody>
      </p:sp>
      <p:sp>
        <p:nvSpPr>
          <p:cNvPr id="254" name="Google Shape;254;p33"/>
          <p:cNvSpPr txBox="1"/>
          <p:nvPr/>
        </p:nvSpPr>
        <p:spPr>
          <a:xfrm>
            <a:off x="4766320" y="4062953"/>
            <a:ext cx="1296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dk1"/>
                </a:solidFill>
                <a:latin typeface="Arial"/>
                <a:ea typeface="Arial"/>
                <a:cs typeface="Arial"/>
                <a:sym typeface="Arial"/>
              </a:rPr>
              <a:t>Esther Plomp</a:t>
            </a:r>
            <a:endParaRPr sz="1200" b="0" i="0" u="none" strike="noStrike" cap="none">
              <a:solidFill>
                <a:schemeClr val="dk1"/>
              </a:solidFill>
              <a:latin typeface="Arial"/>
              <a:ea typeface="Arial"/>
              <a:cs typeface="Arial"/>
              <a:sym typeface="Arial"/>
            </a:endParaRPr>
          </a:p>
        </p:txBody>
      </p:sp>
      <p:sp>
        <p:nvSpPr>
          <p:cNvPr id="255" name="Google Shape;255;p33"/>
          <p:cNvSpPr txBox="1"/>
          <p:nvPr/>
        </p:nvSpPr>
        <p:spPr>
          <a:xfrm>
            <a:off x="6277943" y="4062953"/>
            <a:ext cx="158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dk1"/>
                </a:solidFill>
                <a:latin typeface="Arial"/>
                <a:ea typeface="Arial"/>
                <a:cs typeface="Arial"/>
                <a:sym typeface="Arial"/>
              </a:rPr>
              <a:t>Santosh Ilamparuthi</a:t>
            </a:r>
            <a:endParaRPr sz="1200" b="0" i="0" u="none" strike="noStrike" cap="none">
              <a:solidFill>
                <a:schemeClr val="dk1"/>
              </a:solidFill>
              <a:latin typeface="Arial"/>
              <a:ea typeface="Arial"/>
              <a:cs typeface="Arial"/>
              <a:sym typeface="Arial"/>
            </a:endParaRPr>
          </a:p>
        </p:txBody>
      </p:sp>
      <p:sp>
        <p:nvSpPr>
          <p:cNvPr id="256" name="Google Shape;256;p33"/>
          <p:cNvSpPr txBox="1"/>
          <p:nvPr/>
        </p:nvSpPr>
        <p:spPr>
          <a:xfrm>
            <a:off x="3395288" y="5783565"/>
            <a:ext cx="137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dk1"/>
                </a:solidFill>
                <a:latin typeface="Arial"/>
                <a:ea typeface="Arial"/>
                <a:cs typeface="Arial"/>
                <a:sym typeface="Arial"/>
              </a:rPr>
              <a:t>Heather Andrews</a:t>
            </a:r>
            <a:endParaRPr sz="1200" b="0" i="0" u="none" strike="noStrike" cap="none">
              <a:solidFill>
                <a:schemeClr val="dk1"/>
              </a:solidFill>
              <a:latin typeface="Arial"/>
              <a:ea typeface="Arial"/>
              <a:cs typeface="Arial"/>
              <a:sym typeface="Arial"/>
            </a:endParaRPr>
          </a:p>
        </p:txBody>
      </p:sp>
      <p:sp>
        <p:nvSpPr>
          <p:cNvPr id="257" name="Google Shape;257;p33"/>
          <p:cNvSpPr txBox="1"/>
          <p:nvPr/>
        </p:nvSpPr>
        <p:spPr>
          <a:xfrm>
            <a:off x="5134376" y="5783565"/>
            <a:ext cx="137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dk1"/>
                </a:solidFill>
                <a:latin typeface="Arial"/>
                <a:ea typeface="Arial"/>
                <a:cs typeface="Arial"/>
                <a:sym typeface="Arial"/>
              </a:rPr>
              <a:t>Nicolas Dintzner</a:t>
            </a:r>
            <a:endParaRPr sz="1200" b="0" i="0" u="none" strike="noStrike" cap="none">
              <a:solidFill>
                <a:schemeClr val="dk1"/>
              </a:solidFill>
              <a:latin typeface="Arial"/>
              <a:ea typeface="Arial"/>
              <a:cs typeface="Arial"/>
              <a:sym typeface="Arial"/>
            </a:endParaRPr>
          </a:p>
        </p:txBody>
      </p:sp>
      <p:pic>
        <p:nvPicPr>
          <p:cNvPr id="258" name="Google Shape;258;p33" descr="https://www.dtls.nl/wp-content/uploads/2017/12/Mateusz-2101-DSC06908-e1516180347617-120x165.jpg"/>
          <p:cNvPicPr preferRelativeResize="0"/>
          <p:nvPr/>
        </p:nvPicPr>
        <p:blipFill rotWithShape="1">
          <a:blip r:embed="rId9">
            <a:alphaModFix/>
          </a:blip>
          <a:srcRect/>
          <a:stretch/>
        </p:blipFill>
        <p:spPr>
          <a:xfrm>
            <a:off x="251520" y="3180601"/>
            <a:ext cx="1143000" cy="1571626"/>
          </a:xfrm>
          <a:prstGeom prst="rect">
            <a:avLst/>
          </a:prstGeom>
          <a:noFill/>
          <a:ln>
            <a:noFill/>
          </a:ln>
        </p:spPr>
      </p:pic>
      <p:sp>
        <p:nvSpPr>
          <p:cNvPr id="259" name="Google Shape;259;p33"/>
          <p:cNvSpPr txBox="1"/>
          <p:nvPr/>
        </p:nvSpPr>
        <p:spPr>
          <a:xfrm>
            <a:off x="174948" y="4836785"/>
            <a:ext cx="1296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Mateusz Kuzak, DTL </a:t>
            </a:r>
            <a:br>
              <a:rPr lang="en-GB" sz="1200" b="0" i="0" u="none" strike="noStrike" cap="none">
                <a:solidFill>
                  <a:schemeClr val="lt1"/>
                </a:solidFill>
                <a:latin typeface="Arial"/>
                <a:ea typeface="Arial"/>
                <a:cs typeface="Arial"/>
                <a:sym typeface="Arial"/>
              </a:rPr>
            </a:br>
            <a:r>
              <a:rPr lang="en-GB" sz="1200" b="0" i="0" u="none" strike="noStrike" cap="none">
                <a:solidFill>
                  <a:schemeClr val="lt1"/>
                </a:solidFill>
                <a:latin typeface="Arial"/>
                <a:ea typeface="Arial"/>
                <a:cs typeface="Arial"/>
                <a:sym typeface="Arial"/>
              </a:rPr>
              <a:t>(now eScience C</a:t>
            </a:r>
            <a:r>
              <a:rPr lang="en-GB" sz="1200">
                <a:solidFill>
                  <a:schemeClr val="lt1"/>
                </a:solidFill>
              </a:rPr>
              <a:t>enter)</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Plus dedicated sessions tailored to individual research groups</a:t>
            </a:r>
            <a:endParaRPr/>
          </a:p>
        </p:txBody>
      </p:sp>
      <p:sp>
        <p:nvSpPr>
          <p:cNvPr id="266" name="Google Shape;266;p34"/>
          <p:cNvSpPr txBox="1">
            <a:spLocks noGrp="1"/>
          </p:cNvSpPr>
          <p:nvPr>
            <p:ph type="body" idx="1"/>
          </p:nvPr>
        </p:nvSpPr>
        <p:spPr>
          <a:xfrm>
            <a:off x="1763106" y="1600200"/>
            <a:ext cx="7106400" cy="46482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endParaRPr/>
          </a:p>
        </p:txBody>
      </p:sp>
      <p:pic>
        <p:nvPicPr>
          <p:cNvPr id="267" name="Google Shape;267;p34"/>
          <p:cNvPicPr preferRelativeResize="0"/>
          <p:nvPr/>
        </p:nvPicPr>
        <p:blipFill rotWithShape="1">
          <a:blip r:embed="rId3">
            <a:alphaModFix/>
          </a:blip>
          <a:srcRect/>
          <a:stretch/>
        </p:blipFill>
        <p:spPr>
          <a:xfrm>
            <a:off x="1763100" y="1628800"/>
            <a:ext cx="7197401" cy="5096026"/>
          </a:xfrm>
          <a:prstGeom prst="rect">
            <a:avLst/>
          </a:prstGeom>
          <a:noFill/>
          <a:ln>
            <a:noFill/>
          </a:ln>
        </p:spPr>
      </p:pic>
      <p:pic>
        <p:nvPicPr>
          <p:cNvPr id="268" name="Google Shape;268;p34" descr="Image result for kees den heijer"/>
          <p:cNvPicPr preferRelativeResize="0"/>
          <p:nvPr/>
        </p:nvPicPr>
        <p:blipFill rotWithShape="1">
          <a:blip r:embed="rId4">
            <a:alphaModFix/>
          </a:blip>
          <a:srcRect/>
          <a:stretch/>
        </p:blipFill>
        <p:spPr>
          <a:xfrm>
            <a:off x="156635" y="1602334"/>
            <a:ext cx="1315849" cy="1315849"/>
          </a:xfrm>
          <a:prstGeom prst="rect">
            <a:avLst/>
          </a:prstGeom>
          <a:noFill/>
          <a:ln>
            <a:noFill/>
          </a:ln>
        </p:spPr>
      </p:pic>
      <p:sp>
        <p:nvSpPr>
          <p:cNvPr id="269" name="Google Shape;269;p34"/>
          <p:cNvSpPr txBox="1"/>
          <p:nvPr/>
        </p:nvSpPr>
        <p:spPr>
          <a:xfrm>
            <a:off x="155104" y="2919953"/>
            <a:ext cx="1296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Kees den Heijer</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Coding lunch and data crunch</a:t>
            </a:r>
            <a:endParaRPr/>
          </a:p>
        </p:txBody>
      </p:sp>
      <p:pic>
        <p:nvPicPr>
          <p:cNvPr id="275" name="Google Shape;275;p35" descr="Image result for paula martinez lavanchy"/>
          <p:cNvPicPr preferRelativeResize="0"/>
          <p:nvPr/>
        </p:nvPicPr>
        <p:blipFill rotWithShape="1">
          <a:blip r:embed="rId3">
            <a:alphaModFix/>
          </a:blip>
          <a:srcRect/>
          <a:stretch/>
        </p:blipFill>
        <p:spPr>
          <a:xfrm>
            <a:off x="192978" y="1600200"/>
            <a:ext cx="1131984" cy="1509313"/>
          </a:xfrm>
          <a:prstGeom prst="rect">
            <a:avLst/>
          </a:prstGeom>
          <a:noFill/>
          <a:ln>
            <a:noFill/>
          </a:ln>
        </p:spPr>
      </p:pic>
      <p:sp>
        <p:nvSpPr>
          <p:cNvPr id="276" name="Google Shape;276;p35"/>
          <p:cNvSpPr txBox="1"/>
          <p:nvPr/>
        </p:nvSpPr>
        <p:spPr>
          <a:xfrm>
            <a:off x="174948" y="3212976"/>
            <a:ext cx="1296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a:p>
          <a:p>
            <a:pPr marL="0" marR="0" lvl="0" indent="0" algn="l" rtl="0">
              <a:lnSpc>
                <a:spcPct val="100000"/>
              </a:lnSpc>
              <a:spcBef>
                <a:spcPts val="0"/>
              </a:spcBef>
              <a:spcAft>
                <a:spcPts val="0"/>
              </a:spcAft>
              <a:buNone/>
            </a:pPr>
            <a:endParaRPr sz="1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GB" sz="1200" b="1" i="0" u="none" strike="noStrike" cap="none">
                <a:solidFill>
                  <a:schemeClr val="lt1"/>
                </a:solidFill>
                <a:latin typeface="Arial"/>
                <a:ea typeface="Arial"/>
                <a:cs typeface="Arial"/>
                <a:sym typeface="Arial"/>
              </a:rPr>
              <a:t>…and many many volunteers!</a:t>
            </a:r>
            <a:endParaRPr sz="1200" b="1" i="0" u="none" strike="noStrike" cap="none">
              <a:solidFill>
                <a:schemeClr val="lt1"/>
              </a:solidFill>
              <a:latin typeface="Arial"/>
              <a:ea typeface="Arial"/>
              <a:cs typeface="Arial"/>
              <a:sym typeface="Arial"/>
            </a:endParaRPr>
          </a:p>
        </p:txBody>
      </p:sp>
      <p:pic>
        <p:nvPicPr>
          <p:cNvPr id="277" name="Google Shape;277;p35"/>
          <p:cNvPicPr preferRelativeResize="0"/>
          <p:nvPr/>
        </p:nvPicPr>
        <p:blipFill rotWithShape="1">
          <a:blip r:embed="rId4">
            <a:alphaModFix/>
          </a:blip>
          <a:srcRect l="10236" t="2799" r="7077"/>
          <a:stretch/>
        </p:blipFill>
        <p:spPr>
          <a:xfrm>
            <a:off x="1789250" y="1600197"/>
            <a:ext cx="7054102" cy="46644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0000"/>
                </a:solidFill>
              </a:rPr>
              <a:t>5</a:t>
            </a:r>
            <a:r>
              <a:rPr lang="en-GB"/>
              <a:t>. Recognise your champions</a:t>
            </a:r>
            <a:endParaRPr/>
          </a:p>
        </p:txBody>
      </p:sp>
      <p:pic>
        <p:nvPicPr>
          <p:cNvPr id="284" name="Google Shape;284;p36"/>
          <p:cNvPicPr preferRelativeResize="0"/>
          <p:nvPr/>
        </p:nvPicPr>
        <p:blipFill rotWithShape="1">
          <a:blip r:embed="rId3">
            <a:alphaModFix/>
          </a:blip>
          <a:srcRect l="11782" t="21315" r="7624"/>
          <a:stretch/>
        </p:blipFill>
        <p:spPr>
          <a:xfrm>
            <a:off x="1823918" y="1988840"/>
            <a:ext cx="6984776" cy="38980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p:nvPr/>
        </p:nvSpPr>
        <p:spPr>
          <a:xfrm>
            <a:off x="0" y="6021288"/>
            <a:ext cx="1507500" cy="936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p37"/>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Data Champions</a:t>
            </a:r>
            <a:br>
              <a:rPr lang="en-GB"/>
            </a:br>
            <a:r>
              <a:rPr lang="en-GB" sz="2400" i="1"/>
              <a:t>(the idea comes from Cambridge)</a:t>
            </a:r>
            <a:endParaRPr sz="2400" i="1"/>
          </a:p>
        </p:txBody>
      </p:sp>
      <p:sp>
        <p:nvSpPr>
          <p:cNvPr id="291" name="Google Shape;291;p37"/>
          <p:cNvSpPr txBox="1">
            <a:spLocks noGrp="1"/>
          </p:cNvSpPr>
          <p:nvPr>
            <p:ph type="body" idx="1"/>
          </p:nvPr>
        </p:nvSpPr>
        <p:spPr>
          <a:xfrm>
            <a:off x="1763106" y="1447800"/>
            <a:ext cx="7106400" cy="4648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rgbClr val="00A6D6"/>
              </a:buClr>
              <a:buSzPts val="2800"/>
              <a:buFont typeface="Arial"/>
              <a:buChar char="•"/>
            </a:pPr>
            <a:r>
              <a:rPr lang="en-GB"/>
              <a:t>Local advocates of good data management and Open Science (peer to peer learning)</a:t>
            </a:r>
            <a:endParaRPr/>
          </a:p>
          <a:p>
            <a:pPr marL="457200" marR="0" lvl="0" indent="-228600" algn="l" rtl="0">
              <a:lnSpc>
                <a:spcPct val="100000"/>
              </a:lnSpc>
              <a:spcBef>
                <a:spcPts val="560"/>
              </a:spcBef>
              <a:spcAft>
                <a:spcPts val="0"/>
              </a:spcAft>
              <a:buClr>
                <a:srgbClr val="00A6D6"/>
              </a:buClr>
              <a:buSzPts val="2800"/>
              <a:buFont typeface="Arial"/>
              <a:buNone/>
            </a:pPr>
            <a:endParaRPr/>
          </a:p>
          <a:p>
            <a:pPr marL="457200" marR="0" lvl="0" indent="-406400" algn="l" rtl="0">
              <a:lnSpc>
                <a:spcPct val="100000"/>
              </a:lnSpc>
              <a:spcBef>
                <a:spcPts val="560"/>
              </a:spcBef>
              <a:spcAft>
                <a:spcPts val="0"/>
              </a:spcAft>
              <a:buClr>
                <a:srgbClr val="00A6D6"/>
              </a:buClr>
              <a:buSzPts val="2800"/>
              <a:buFont typeface="Arial"/>
              <a:buChar char="•"/>
            </a:pPr>
            <a:r>
              <a:rPr lang="en-GB">
                <a:solidFill>
                  <a:schemeClr val="dk2"/>
                </a:solidFill>
              </a:rPr>
              <a:t>No requirements</a:t>
            </a:r>
            <a:r>
              <a:rPr lang="en-GB"/>
              <a:t>: everyone who wishes to be part of the community is the right person</a:t>
            </a:r>
            <a:endParaRPr/>
          </a:p>
          <a:p>
            <a:pPr marL="457200" marR="0" lvl="0" indent="-228600" algn="l" rtl="0">
              <a:lnSpc>
                <a:spcPct val="100000"/>
              </a:lnSpc>
              <a:spcBef>
                <a:spcPts val="560"/>
              </a:spcBef>
              <a:spcAft>
                <a:spcPts val="0"/>
              </a:spcAft>
              <a:buClr>
                <a:srgbClr val="00A6D6"/>
              </a:buClr>
              <a:buSzPts val="2800"/>
              <a:buFont typeface="Arial"/>
              <a:buNone/>
            </a:pPr>
            <a:endParaRPr/>
          </a:p>
          <a:p>
            <a:pPr marL="457200" marR="0" lvl="0" indent="-406400" algn="l" rtl="0">
              <a:lnSpc>
                <a:spcPct val="100000"/>
              </a:lnSpc>
              <a:spcBef>
                <a:spcPts val="560"/>
              </a:spcBef>
              <a:spcAft>
                <a:spcPts val="0"/>
              </a:spcAft>
              <a:buClr>
                <a:srgbClr val="00A6D6"/>
              </a:buClr>
              <a:buSzPts val="2800"/>
              <a:buFont typeface="Arial"/>
              <a:buChar char="•"/>
            </a:pPr>
            <a:r>
              <a:rPr lang="en-GB"/>
              <a:t>Principle: Recognition for the work done anyway</a:t>
            </a:r>
            <a:endParaRPr/>
          </a:p>
          <a:p>
            <a:pPr marL="457200" marR="0" lvl="0" indent="-228600" algn="l" rtl="0">
              <a:lnSpc>
                <a:spcPct val="100000"/>
              </a:lnSpc>
              <a:spcBef>
                <a:spcPts val="560"/>
              </a:spcBef>
              <a:spcAft>
                <a:spcPts val="0"/>
              </a:spcAft>
              <a:buClr>
                <a:srgbClr val="00A6D6"/>
              </a:buClr>
              <a:buSzPts val="2800"/>
              <a:buFont typeface="Arial"/>
              <a:buNone/>
            </a:pPr>
            <a:endParaRPr/>
          </a:p>
        </p:txBody>
      </p:sp>
      <p:pic>
        <p:nvPicPr>
          <p:cNvPr id="292" name="Google Shape;292;p37"/>
          <p:cNvPicPr preferRelativeResize="0"/>
          <p:nvPr/>
        </p:nvPicPr>
        <p:blipFill rotWithShape="1">
          <a:blip r:embed="rId3">
            <a:alphaModFix/>
          </a:blip>
          <a:srcRect b="24998"/>
          <a:stretch/>
        </p:blipFill>
        <p:spPr>
          <a:xfrm>
            <a:off x="0" y="0"/>
            <a:ext cx="540000" cy="540000"/>
          </a:xfrm>
          <a:prstGeom prst="rect">
            <a:avLst/>
          </a:prstGeom>
          <a:noFill/>
          <a:ln>
            <a:noFill/>
          </a:ln>
        </p:spPr>
      </p:pic>
      <p:pic>
        <p:nvPicPr>
          <p:cNvPr id="293" name="Google Shape;293;p37"/>
          <p:cNvPicPr preferRelativeResize="0"/>
          <p:nvPr/>
        </p:nvPicPr>
        <p:blipFill rotWithShape="1">
          <a:blip r:embed="rId4">
            <a:alphaModFix/>
          </a:blip>
          <a:srcRect/>
          <a:stretch/>
        </p:blipFill>
        <p:spPr>
          <a:xfrm>
            <a:off x="540000" y="1285"/>
            <a:ext cx="540000" cy="540000"/>
          </a:xfrm>
          <a:prstGeom prst="rect">
            <a:avLst/>
          </a:prstGeom>
          <a:noFill/>
          <a:ln>
            <a:noFill/>
          </a:ln>
        </p:spPr>
      </p:pic>
      <p:pic>
        <p:nvPicPr>
          <p:cNvPr id="294" name="Google Shape;294;p37"/>
          <p:cNvPicPr preferRelativeResize="0"/>
          <p:nvPr/>
        </p:nvPicPr>
        <p:blipFill rotWithShape="1">
          <a:blip r:embed="rId5">
            <a:alphaModFix/>
          </a:blip>
          <a:srcRect/>
          <a:stretch/>
        </p:blipFill>
        <p:spPr>
          <a:xfrm>
            <a:off x="1080000" y="1285"/>
            <a:ext cx="540000" cy="540000"/>
          </a:xfrm>
          <a:prstGeom prst="rect">
            <a:avLst/>
          </a:prstGeom>
          <a:noFill/>
          <a:ln>
            <a:noFill/>
          </a:ln>
        </p:spPr>
      </p:pic>
      <p:pic>
        <p:nvPicPr>
          <p:cNvPr id="295" name="Google Shape;295;p37"/>
          <p:cNvPicPr preferRelativeResize="0"/>
          <p:nvPr/>
        </p:nvPicPr>
        <p:blipFill rotWithShape="1">
          <a:blip r:embed="rId6">
            <a:alphaModFix/>
          </a:blip>
          <a:srcRect b="8332"/>
          <a:stretch/>
        </p:blipFill>
        <p:spPr>
          <a:xfrm>
            <a:off x="0" y="540000"/>
            <a:ext cx="540000" cy="540000"/>
          </a:xfrm>
          <a:prstGeom prst="rect">
            <a:avLst/>
          </a:prstGeom>
          <a:noFill/>
          <a:ln>
            <a:noFill/>
          </a:ln>
        </p:spPr>
      </p:pic>
      <p:pic>
        <p:nvPicPr>
          <p:cNvPr id="296" name="Google Shape;296;p37"/>
          <p:cNvPicPr preferRelativeResize="0"/>
          <p:nvPr/>
        </p:nvPicPr>
        <p:blipFill rotWithShape="1">
          <a:blip r:embed="rId7">
            <a:alphaModFix/>
          </a:blip>
          <a:srcRect b="24998"/>
          <a:stretch/>
        </p:blipFill>
        <p:spPr>
          <a:xfrm>
            <a:off x="540000" y="540000"/>
            <a:ext cx="540000" cy="540000"/>
          </a:xfrm>
          <a:prstGeom prst="rect">
            <a:avLst/>
          </a:prstGeom>
          <a:noFill/>
          <a:ln>
            <a:noFill/>
          </a:ln>
        </p:spPr>
      </p:pic>
      <p:pic>
        <p:nvPicPr>
          <p:cNvPr id="297" name="Google Shape;297;p37"/>
          <p:cNvPicPr preferRelativeResize="0"/>
          <p:nvPr/>
        </p:nvPicPr>
        <p:blipFill rotWithShape="1">
          <a:blip r:embed="rId8">
            <a:alphaModFix/>
          </a:blip>
          <a:srcRect b="19087"/>
          <a:stretch/>
        </p:blipFill>
        <p:spPr>
          <a:xfrm>
            <a:off x="1080000" y="540000"/>
            <a:ext cx="540000" cy="540000"/>
          </a:xfrm>
          <a:prstGeom prst="rect">
            <a:avLst/>
          </a:prstGeom>
          <a:noFill/>
          <a:ln>
            <a:noFill/>
          </a:ln>
        </p:spPr>
      </p:pic>
      <p:pic>
        <p:nvPicPr>
          <p:cNvPr id="298" name="Google Shape;298;p37"/>
          <p:cNvPicPr preferRelativeResize="0"/>
          <p:nvPr/>
        </p:nvPicPr>
        <p:blipFill rotWithShape="1">
          <a:blip r:embed="rId9">
            <a:alphaModFix/>
          </a:blip>
          <a:srcRect/>
          <a:stretch/>
        </p:blipFill>
        <p:spPr>
          <a:xfrm>
            <a:off x="0" y="1078715"/>
            <a:ext cx="540000" cy="540000"/>
          </a:xfrm>
          <a:prstGeom prst="rect">
            <a:avLst/>
          </a:prstGeom>
          <a:noFill/>
          <a:ln>
            <a:noFill/>
          </a:ln>
        </p:spPr>
      </p:pic>
      <p:pic>
        <p:nvPicPr>
          <p:cNvPr id="299" name="Google Shape;299;p37"/>
          <p:cNvPicPr preferRelativeResize="0"/>
          <p:nvPr/>
        </p:nvPicPr>
        <p:blipFill rotWithShape="1">
          <a:blip r:embed="rId10">
            <a:alphaModFix/>
          </a:blip>
          <a:srcRect/>
          <a:stretch/>
        </p:blipFill>
        <p:spPr>
          <a:xfrm>
            <a:off x="540000" y="1080000"/>
            <a:ext cx="540000" cy="540000"/>
          </a:xfrm>
          <a:prstGeom prst="rect">
            <a:avLst/>
          </a:prstGeom>
          <a:noFill/>
          <a:ln>
            <a:noFill/>
          </a:ln>
        </p:spPr>
      </p:pic>
      <p:pic>
        <p:nvPicPr>
          <p:cNvPr id="300" name="Google Shape;300;p37"/>
          <p:cNvPicPr preferRelativeResize="0"/>
          <p:nvPr/>
        </p:nvPicPr>
        <p:blipFill rotWithShape="1">
          <a:blip r:embed="rId11">
            <a:alphaModFix/>
          </a:blip>
          <a:srcRect b="12002"/>
          <a:stretch/>
        </p:blipFill>
        <p:spPr>
          <a:xfrm>
            <a:off x="1080000" y="1080000"/>
            <a:ext cx="540000" cy="540000"/>
          </a:xfrm>
          <a:prstGeom prst="rect">
            <a:avLst/>
          </a:prstGeom>
          <a:noFill/>
          <a:ln>
            <a:noFill/>
          </a:ln>
        </p:spPr>
      </p:pic>
      <p:pic>
        <p:nvPicPr>
          <p:cNvPr id="301" name="Google Shape;301;p37"/>
          <p:cNvPicPr preferRelativeResize="0"/>
          <p:nvPr/>
        </p:nvPicPr>
        <p:blipFill rotWithShape="1">
          <a:blip r:embed="rId12">
            <a:alphaModFix/>
          </a:blip>
          <a:srcRect l="-362" r="-372"/>
          <a:stretch/>
        </p:blipFill>
        <p:spPr>
          <a:xfrm>
            <a:off x="0" y="1620000"/>
            <a:ext cx="543956" cy="540000"/>
          </a:xfrm>
          <a:prstGeom prst="rect">
            <a:avLst/>
          </a:prstGeom>
          <a:noFill/>
          <a:ln>
            <a:noFill/>
          </a:ln>
        </p:spPr>
      </p:pic>
      <p:pic>
        <p:nvPicPr>
          <p:cNvPr id="302" name="Google Shape;302;p37"/>
          <p:cNvPicPr preferRelativeResize="0"/>
          <p:nvPr/>
        </p:nvPicPr>
        <p:blipFill rotWithShape="1">
          <a:blip r:embed="rId13">
            <a:alphaModFix/>
          </a:blip>
          <a:srcRect/>
          <a:stretch/>
        </p:blipFill>
        <p:spPr>
          <a:xfrm>
            <a:off x="540000" y="1620000"/>
            <a:ext cx="540000" cy="540000"/>
          </a:xfrm>
          <a:prstGeom prst="rect">
            <a:avLst/>
          </a:prstGeom>
          <a:noFill/>
          <a:ln>
            <a:noFill/>
          </a:ln>
        </p:spPr>
      </p:pic>
      <p:pic>
        <p:nvPicPr>
          <p:cNvPr id="303" name="Google Shape;303;p37"/>
          <p:cNvPicPr preferRelativeResize="0"/>
          <p:nvPr/>
        </p:nvPicPr>
        <p:blipFill rotWithShape="1">
          <a:blip r:embed="rId14">
            <a:alphaModFix/>
          </a:blip>
          <a:srcRect/>
          <a:stretch/>
        </p:blipFill>
        <p:spPr>
          <a:xfrm>
            <a:off x="1080000" y="1620000"/>
            <a:ext cx="540000" cy="540000"/>
          </a:xfrm>
          <a:prstGeom prst="rect">
            <a:avLst/>
          </a:prstGeom>
          <a:noFill/>
          <a:ln>
            <a:noFill/>
          </a:ln>
        </p:spPr>
      </p:pic>
      <p:pic>
        <p:nvPicPr>
          <p:cNvPr id="304" name="Google Shape;304;p37"/>
          <p:cNvPicPr preferRelativeResize="0"/>
          <p:nvPr/>
        </p:nvPicPr>
        <p:blipFill rotWithShape="1">
          <a:blip r:embed="rId15">
            <a:alphaModFix/>
          </a:blip>
          <a:srcRect/>
          <a:stretch/>
        </p:blipFill>
        <p:spPr>
          <a:xfrm>
            <a:off x="0" y="2160000"/>
            <a:ext cx="540000" cy="540000"/>
          </a:xfrm>
          <a:prstGeom prst="rect">
            <a:avLst/>
          </a:prstGeom>
          <a:noFill/>
          <a:ln>
            <a:noFill/>
          </a:ln>
        </p:spPr>
      </p:pic>
      <p:pic>
        <p:nvPicPr>
          <p:cNvPr id="305" name="Google Shape;305;p37"/>
          <p:cNvPicPr preferRelativeResize="0"/>
          <p:nvPr/>
        </p:nvPicPr>
        <p:blipFill rotWithShape="1">
          <a:blip r:embed="rId16">
            <a:alphaModFix/>
          </a:blip>
          <a:srcRect/>
          <a:stretch/>
        </p:blipFill>
        <p:spPr>
          <a:xfrm>
            <a:off x="540000" y="2160000"/>
            <a:ext cx="538194" cy="540000"/>
          </a:xfrm>
          <a:prstGeom prst="rect">
            <a:avLst/>
          </a:prstGeom>
          <a:noFill/>
          <a:ln>
            <a:noFill/>
          </a:ln>
        </p:spPr>
      </p:pic>
      <p:pic>
        <p:nvPicPr>
          <p:cNvPr id="306" name="Google Shape;306;p37"/>
          <p:cNvPicPr preferRelativeResize="0"/>
          <p:nvPr/>
        </p:nvPicPr>
        <p:blipFill rotWithShape="1">
          <a:blip r:embed="rId17">
            <a:alphaModFix/>
          </a:blip>
          <a:srcRect/>
          <a:stretch/>
        </p:blipFill>
        <p:spPr>
          <a:xfrm>
            <a:off x="1080000" y="2160000"/>
            <a:ext cx="540000" cy="540000"/>
          </a:xfrm>
          <a:prstGeom prst="rect">
            <a:avLst/>
          </a:prstGeom>
          <a:noFill/>
          <a:ln>
            <a:noFill/>
          </a:ln>
        </p:spPr>
      </p:pic>
      <p:pic>
        <p:nvPicPr>
          <p:cNvPr id="307" name="Google Shape;307;p37"/>
          <p:cNvPicPr preferRelativeResize="0"/>
          <p:nvPr/>
        </p:nvPicPr>
        <p:blipFill rotWithShape="1">
          <a:blip r:embed="rId18">
            <a:alphaModFix/>
          </a:blip>
          <a:srcRect/>
          <a:stretch/>
        </p:blipFill>
        <p:spPr>
          <a:xfrm>
            <a:off x="0" y="2700000"/>
            <a:ext cx="540000" cy="540000"/>
          </a:xfrm>
          <a:prstGeom prst="rect">
            <a:avLst/>
          </a:prstGeom>
          <a:noFill/>
          <a:ln>
            <a:noFill/>
          </a:ln>
        </p:spPr>
      </p:pic>
      <p:pic>
        <p:nvPicPr>
          <p:cNvPr id="308" name="Google Shape;308;p37"/>
          <p:cNvPicPr preferRelativeResize="0"/>
          <p:nvPr/>
        </p:nvPicPr>
        <p:blipFill rotWithShape="1">
          <a:blip r:embed="rId19">
            <a:alphaModFix/>
          </a:blip>
          <a:srcRect/>
          <a:stretch/>
        </p:blipFill>
        <p:spPr>
          <a:xfrm>
            <a:off x="540000" y="2700000"/>
            <a:ext cx="540000" cy="540000"/>
          </a:xfrm>
          <a:prstGeom prst="rect">
            <a:avLst/>
          </a:prstGeom>
          <a:noFill/>
          <a:ln>
            <a:noFill/>
          </a:ln>
        </p:spPr>
      </p:pic>
      <p:pic>
        <p:nvPicPr>
          <p:cNvPr id="309" name="Google Shape;309;p37"/>
          <p:cNvPicPr preferRelativeResize="0"/>
          <p:nvPr/>
        </p:nvPicPr>
        <p:blipFill rotWithShape="1">
          <a:blip r:embed="rId20">
            <a:alphaModFix/>
          </a:blip>
          <a:srcRect/>
          <a:stretch/>
        </p:blipFill>
        <p:spPr>
          <a:xfrm>
            <a:off x="1080000" y="2700000"/>
            <a:ext cx="540000" cy="540000"/>
          </a:xfrm>
          <a:prstGeom prst="rect">
            <a:avLst/>
          </a:prstGeom>
          <a:noFill/>
          <a:ln>
            <a:noFill/>
          </a:ln>
        </p:spPr>
      </p:pic>
      <p:pic>
        <p:nvPicPr>
          <p:cNvPr id="310" name="Google Shape;310;p37"/>
          <p:cNvPicPr preferRelativeResize="0"/>
          <p:nvPr/>
        </p:nvPicPr>
        <p:blipFill rotWithShape="1">
          <a:blip r:embed="rId21">
            <a:alphaModFix/>
          </a:blip>
          <a:srcRect/>
          <a:stretch/>
        </p:blipFill>
        <p:spPr>
          <a:xfrm>
            <a:off x="0" y="3240000"/>
            <a:ext cx="540000" cy="540000"/>
          </a:xfrm>
          <a:prstGeom prst="rect">
            <a:avLst/>
          </a:prstGeom>
          <a:noFill/>
          <a:ln>
            <a:noFill/>
          </a:ln>
        </p:spPr>
      </p:pic>
      <p:pic>
        <p:nvPicPr>
          <p:cNvPr id="311" name="Google Shape;311;p37"/>
          <p:cNvPicPr preferRelativeResize="0"/>
          <p:nvPr/>
        </p:nvPicPr>
        <p:blipFill rotWithShape="1">
          <a:blip r:embed="rId22">
            <a:alphaModFix/>
          </a:blip>
          <a:srcRect/>
          <a:stretch/>
        </p:blipFill>
        <p:spPr>
          <a:xfrm>
            <a:off x="540000" y="3240000"/>
            <a:ext cx="540000" cy="540000"/>
          </a:xfrm>
          <a:prstGeom prst="rect">
            <a:avLst/>
          </a:prstGeom>
          <a:noFill/>
          <a:ln>
            <a:noFill/>
          </a:ln>
        </p:spPr>
      </p:pic>
      <p:pic>
        <p:nvPicPr>
          <p:cNvPr id="312" name="Google Shape;312;p37"/>
          <p:cNvPicPr preferRelativeResize="0"/>
          <p:nvPr/>
        </p:nvPicPr>
        <p:blipFill rotWithShape="1">
          <a:blip r:embed="rId23">
            <a:alphaModFix/>
          </a:blip>
          <a:srcRect/>
          <a:stretch/>
        </p:blipFill>
        <p:spPr>
          <a:xfrm>
            <a:off x="1080000" y="3240000"/>
            <a:ext cx="540000" cy="540000"/>
          </a:xfrm>
          <a:prstGeom prst="rect">
            <a:avLst/>
          </a:prstGeom>
          <a:noFill/>
          <a:ln>
            <a:noFill/>
          </a:ln>
        </p:spPr>
      </p:pic>
      <p:pic>
        <p:nvPicPr>
          <p:cNvPr id="313" name="Google Shape;313;p37"/>
          <p:cNvPicPr preferRelativeResize="0"/>
          <p:nvPr/>
        </p:nvPicPr>
        <p:blipFill rotWithShape="1">
          <a:blip r:embed="rId24">
            <a:alphaModFix/>
          </a:blip>
          <a:srcRect/>
          <a:stretch/>
        </p:blipFill>
        <p:spPr>
          <a:xfrm>
            <a:off x="0" y="3780000"/>
            <a:ext cx="540000" cy="540000"/>
          </a:xfrm>
          <a:prstGeom prst="rect">
            <a:avLst/>
          </a:prstGeom>
          <a:noFill/>
          <a:ln>
            <a:noFill/>
          </a:ln>
        </p:spPr>
      </p:pic>
      <p:pic>
        <p:nvPicPr>
          <p:cNvPr id="314" name="Google Shape;314;p37"/>
          <p:cNvPicPr preferRelativeResize="0"/>
          <p:nvPr/>
        </p:nvPicPr>
        <p:blipFill rotWithShape="1">
          <a:blip r:embed="rId25">
            <a:alphaModFix/>
          </a:blip>
          <a:srcRect l="-668" r="-668"/>
          <a:stretch/>
        </p:blipFill>
        <p:spPr>
          <a:xfrm>
            <a:off x="540000" y="3780000"/>
            <a:ext cx="547248" cy="540000"/>
          </a:xfrm>
          <a:prstGeom prst="rect">
            <a:avLst/>
          </a:prstGeom>
          <a:noFill/>
          <a:ln>
            <a:noFill/>
          </a:ln>
        </p:spPr>
      </p:pic>
      <p:pic>
        <p:nvPicPr>
          <p:cNvPr id="315" name="Google Shape;315;p37"/>
          <p:cNvPicPr preferRelativeResize="0"/>
          <p:nvPr/>
        </p:nvPicPr>
        <p:blipFill rotWithShape="1">
          <a:blip r:embed="rId26">
            <a:alphaModFix/>
          </a:blip>
          <a:srcRect/>
          <a:stretch/>
        </p:blipFill>
        <p:spPr>
          <a:xfrm>
            <a:off x="1080000" y="3780000"/>
            <a:ext cx="540000" cy="540000"/>
          </a:xfrm>
          <a:prstGeom prst="rect">
            <a:avLst/>
          </a:prstGeom>
          <a:noFill/>
          <a:ln>
            <a:noFill/>
          </a:ln>
        </p:spPr>
      </p:pic>
      <p:sp>
        <p:nvSpPr>
          <p:cNvPr id="316" name="Google Shape;316;p37"/>
          <p:cNvSpPr txBox="1"/>
          <p:nvPr/>
        </p:nvSpPr>
        <p:spPr>
          <a:xfrm>
            <a:off x="221175" y="4437112"/>
            <a:ext cx="15123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…and more!</a:t>
            </a:r>
            <a:endParaRPr/>
          </a:p>
          <a:p>
            <a:pPr marL="0" marR="0" lvl="0" indent="0" algn="l" rtl="0">
              <a:lnSpc>
                <a:spcPct val="100000"/>
              </a:lnSpc>
              <a:spcBef>
                <a:spcPts val="0"/>
              </a:spcBef>
              <a:spcAft>
                <a:spcPts val="0"/>
              </a:spcAft>
              <a:buNone/>
            </a:pPr>
            <a:r>
              <a:rPr lang="en-GB" b="1">
                <a:solidFill>
                  <a:schemeClr val="lt1"/>
                </a:solidFill>
              </a:rPr>
              <a:t>50+</a:t>
            </a:r>
            <a:r>
              <a:rPr lang="en-GB" sz="1400" b="1" i="0" u="none" strike="noStrike" cap="none">
                <a:solidFill>
                  <a:schemeClr val="lt1"/>
                </a:solidFill>
                <a:latin typeface="Arial"/>
                <a:ea typeface="Arial"/>
                <a:cs typeface="Arial"/>
                <a:sym typeface="Arial"/>
              </a:rPr>
              <a:t> </a:t>
            </a:r>
            <a:r>
              <a:rPr lang="en-GB" sz="1400" b="0" i="0" u="none" strike="noStrike" cap="none">
                <a:solidFill>
                  <a:schemeClr val="lt1"/>
                </a:solidFill>
                <a:latin typeface="Arial"/>
                <a:ea typeface="Arial"/>
                <a:cs typeface="Arial"/>
                <a:sym typeface="Arial"/>
              </a:rPr>
              <a:t>at the moment</a:t>
            </a:r>
            <a:endParaRPr sz="1400" b="0" i="0" u="none" strike="noStrike" cap="none">
              <a:solidFill>
                <a:schemeClr val="lt1"/>
              </a:solidFill>
              <a:latin typeface="Arial"/>
              <a:ea typeface="Arial"/>
              <a:cs typeface="Arial"/>
              <a:sym typeface="Arial"/>
            </a:endParaRPr>
          </a:p>
        </p:txBody>
      </p:sp>
      <p:sp>
        <p:nvSpPr>
          <p:cNvPr id="317" name="Google Shape;317;p37"/>
          <p:cNvSpPr/>
          <p:nvPr/>
        </p:nvSpPr>
        <p:spPr>
          <a:xfrm>
            <a:off x="1691551" y="6248400"/>
            <a:ext cx="7452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27"/>
              </a:rPr>
              <a:t>https://www.tudelft.nl/en/library/current-topics/research-data-management/research-data-management/data-stewardship/data-champions/</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18" name="Google Shape;318;p37" descr="Image result for yasemin turkyilmaz-van der velden"/>
          <p:cNvPicPr preferRelativeResize="0"/>
          <p:nvPr/>
        </p:nvPicPr>
        <p:blipFill rotWithShape="1">
          <a:blip r:embed="rId28">
            <a:alphaModFix/>
          </a:blip>
          <a:srcRect/>
          <a:stretch/>
        </p:blipFill>
        <p:spPr>
          <a:xfrm>
            <a:off x="191412" y="5175776"/>
            <a:ext cx="1104057" cy="1104057"/>
          </a:xfrm>
          <a:prstGeom prst="rect">
            <a:avLst/>
          </a:prstGeom>
          <a:noFill/>
          <a:ln>
            <a:noFill/>
          </a:ln>
        </p:spPr>
      </p:pic>
      <p:sp>
        <p:nvSpPr>
          <p:cNvPr id="319" name="Google Shape;319;p37"/>
          <p:cNvSpPr txBox="1"/>
          <p:nvPr/>
        </p:nvSpPr>
        <p:spPr>
          <a:xfrm>
            <a:off x="35496" y="6309320"/>
            <a:ext cx="1728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Yasemin Turkyilmaz-van der Velden</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pic>
        <p:nvPicPr>
          <p:cNvPr id="325" name="Google Shape;325;p38"/>
          <p:cNvPicPr preferRelativeResize="0"/>
          <p:nvPr/>
        </p:nvPicPr>
        <p:blipFill rotWithShape="1">
          <a:blip r:embed="rId3">
            <a:alphaModFix/>
          </a:blip>
          <a:srcRect t="11448" r="68719" b="37489"/>
          <a:stretch/>
        </p:blipFill>
        <p:spPr>
          <a:xfrm>
            <a:off x="-81925" y="1268920"/>
            <a:ext cx="1440000" cy="1440000"/>
          </a:xfrm>
          <a:prstGeom prst="rect">
            <a:avLst/>
          </a:prstGeom>
          <a:noFill/>
          <a:ln>
            <a:noFill/>
          </a:ln>
        </p:spPr>
      </p:pic>
      <p:pic>
        <p:nvPicPr>
          <p:cNvPr id="326" name="Google Shape;326;p38"/>
          <p:cNvPicPr preferRelativeResize="0"/>
          <p:nvPr/>
        </p:nvPicPr>
        <p:blipFill rotWithShape="1">
          <a:blip r:embed="rId4">
            <a:alphaModFix/>
          </a:blip>
          <a:srcRect l="43366" t="3854" r="15082" b="31907"/>
          <a:stretch/>
        </p:blipFill>
        <p:spPr>
          <a:xfrm>
            <a:off x="0" y="3592701"/>
            <a:ext cx="1375450" cy="1420475"/>
          </a:xfrm>
          <a:prstGeom prst="rect">
            <a:avLst/>
          </a:prstGeom>
          <a:noFill/>
          <a:ln>
            <a:noFill/>
          </a:ln>
        </p:spPr>
      </p:pic>
      <p:sp>
        <p:nvSpPr>
          <p:cNvPr id="327" name="Google Shape;327;p38"/>
          <p:cNvSpPr txBox="1"/>
          <p:nvPr/>
        </p:nvSpPr>
        <p:spPr>
          <a:xfrm>
            <a:off x="-36512" y="2719953"/>
            <a:ext cx="1728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Anton Akhmerov</a:t>
            </a:r>
            <a:endParaRPr sz="1200" b="0" i="0" u="none" strike="noStrike" cap="none">
              <a:solidFill>
                <a:schemeClr val="lt1"/>
              </a:solidFill>
              <a:latin typeface="Arial"/>
              <a:ea typeface="Arial"/>
              <a:cs typeface="Arial"/>
              <a:sym typeface="Arial"/>
            </a:endParaRPr>
          </a:p>
        </p:txBody>
      </p:sp>
      <p:sp>
        <p:nvSpPr>
          <p:cNvPr id="328" name="Google Shape;328;p38"/>
          <p:cNvSpPr txBox="1"/>
          <p:nvPr/>
        </p:nvSpPr>
        <p:spPr>
          <a:xfrm>
            <a:off x="0" y="5013176"/>
            <a:ext cx="1728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Gary Steele</a:t>
            </a:r>
            <a:endParaRPr sz="1200" b="0" i="0" u="none" strike="noStrike" cap="none">
              <a:solidFill>
                <a:schemeClr val="lt1"/>
              </a:solidFill>
              <a:latin typeface="Arial"/>
              <a:ea typeface="Arial"/>
              <a:cs typeface="Arial"/>
              <a:sym typeface="Arial"/>
            </a:endParaRPr>
          </a:p>
        </p:txBody>
      </p:sp>
      <p:pic>
        <p:nvPicPr>
          <p:cNvPr id="329" name="Google Shape;329;p38"/>
          <p:cNvPicPr preferRelativeResize="0"/>
          <p:nvPr/>
        </p:nvPicPr>
        <p:blipFill rotWithShape="1">
          <a:blip r:embed="rId5">
            <a:alphaModFix/>
          </a:blip>
          <a:srcRect/>
          <a:stretch/>
        </p:blipFill>
        <p:spPr>
          <a:xfrm>
            <a:off x="1788642" y="1437885"/>
            <a:ext cx="7355357" cy="3629141"/>
          </a:xfrm>
          <a:prstGeom prst="rect">
            <a:avLst/>
          </a:prstGeom>
          <a:noFill/>
          <a:ln>
            <a:noFill/>
          </a:ln>
        </p:spPr>
      </p:pic>
      <p:pic>
        <p:nvPicPr>
          <p:cNvPr id="330" name="Google Shape;330;p38"/>
          <p:cNvPicPr preferRelativeResize="0"/>
          <p:nvPr/>
        </p:nvPicPr>
        <p:blipFill rotWithShape="1">
          <a:blip r:embed="rId6">
            <a:alphaModFix/>
          </a:blip>
          <a:srcRect/>
          <a:stretch/>
        </p:blipFill>
        <p:spPr>
          <a:xfrm>
            <a:off x="1787115" y="5040201"/>
            <a:ext cx="2304256" cy="1617557"/>
          </a:xfrm>
          <a:prstGeom prst="rect">
            <a:avLst/>
          </a:prstGeom>
          <a:noFill/>
          <a:ln>
            <a:noFill/>
          </a:ln>
        </p:spPr>
      </p:pic>
      <p:sp>
        <p:nvSpPr>
          <p:cNvPr id="331" name="Google Shape;331;p38"/>
          <p:cNvSpPr/>
          <p:nvPr/>
        </p:nvSpPr>
        <p:spPr>
          <a:xfrm>
            <a:off x="4644008" y="5718994"/>
            <a:ext cx="3395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7"/>
              </a:rPr>
              <a:t>https://doi.org/10.5281/zenodo.2556949</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337" name="Google Shape;337;p39"/>
          <p:cNvSpPr txBox="1"/>
          <p:nvPr/>
        </p:nvSpPr>
        <p:spPr>
          <a:xfrm>
            <a:off x="-36512" y="27199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José Carlos Urra Llanusa</a:t>
            </a:r>
            <a:endParaRPr sz="1200" b="0" i="0" u="none" strike="noStrike" cap="none">
              <a:solidFill>
                <a:schemeClr val="lt1"/>
              </a:solidFill>
              <a:latin typeface="Arial"/>
              <a:ea typeface="Arial"/>
              <a:cs typeface="Arial"/>
              <a:sym typeface="Arial"/>
            </a:endParaRPr>
          </a:p>
        </p:txBody>
      </p:sp>
      <p:sp>
        <p:nvSpPr>
          <p:cNvPr id="338" name="Google Shape;338;p39"/>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Launch of TU Delft Open Hardware Community</a:t>
            </a:r>
            <a:endParaRPr sz="2400"/>
          </a:p>
        </p:txBody>
      </p:sp>
      <p:pic>
        <p:nvPicPr>
          <p:cNvPr id="339" name="Google Shape;339;p39"/>
          <p:cNvPicPr preferRelativeResize="0"/>
          <p:nvPr/>
        </p:nvPicPr>
        <p:blipFill>
          <a:blip r:embed="rId3">
            <a:alphaModFix/>
          </a:blip>
          <a:stretch>
            <a:fillRect/>
          </a:stretch>
        </p:blipFill>
        <p:spPr>
          <a:xfrm>
            <a:off x="1763100" y="2235525"/>
            <a:ext cx="6668882" cy="3490350"/>
          </a:xfrm>
          <a:prstGeom prst="rect">
            <a:avLst/>
          </a:prstGeom>
          <a:noFill/>
          <a:ln>
            <a:noFill/>
          </a:ln>
        </p:spPr>
      </p:pic>
      <p:sp>
        <p:nvSpPr>
          <p:cNvPr id="340" name="Google Shape;340;p39"/>
          <p:cNvSpPr txBox="1"/>
          <p:nvPr/>
        </p:nvSpPr>
        <p:spPr>
          <a:xfrm>
            <a:off x="1771100" y="6192175"/>
            <a:ext cx="7468500" cy="51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u="sng">
                <a:solidFill>
                  <a:schemeClr val="hlink"/>
                </a:solidFill>
                <a:hlinkClick r:id="rId4"/>
              </a:rPr>
              <a:t>https://gitlab.com/go-commons/delftopenhardware</a:t>
            </a:r>
            <a:r>
              <a:rPr lang="en-GB"/>
              <a:t> </a:t>
            </a:r>
            <a:endParaRPr/>
          </a:p>
        </p:txBody>
      </p:sp>
      <p:pic>
        <p:nvPicPr>
          <p:cNvPr id="341" name="Google Shape;341;p39"/>
          <p:cNvPicPr preferRelativeResize="0"/>
          <p:nvPr/>
        </p:nvPicPr>
        <p:blipFill>
          <a:blip r:embed="rId5">
            <a:alphaModFix/>
          </a:blip>
          <a:stretch>
            <a:fillRect/>
          </a:stretch>
        </p:blipFill>
        <p:spPr>
          <a:xfrm>
            <a:off x="27784" y="973175"/>
            <a:ext cx="1515091" cy="1721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Disclaimers</a:t>
            </a:r>
            <a:endParaRPr/>
          </a:p>
        </p:txBody>
      </p:sp>
      <p:sp>
        <p:nvSpPr>
          <p:cNvPr id="66" name="Google Shape;66;p12"/>
          <p:cNvSpPr txBox="1">
            <a:spLocks noGrp="1"/>
          </p:cNvSpPr>
          <p:nvPr>
            <p:ph type="body" idx="1"/>
          </p:nvPr>
        </p:nvSpPr>
        <p:spPr>
          <a:xfrm>
            <a:off x="1763106" y="1600200"/>
            <a:ext cx="7106400" cy="4647900"/>
          </a:xfrm>
          <a:prstGeom prst="rect">
            <a:avLst/>
          </a:prstGeom>
          <a:noFill/>
          <a:ln>
            <a:noFill/>
          </a:ln>
        </p:spPr>
        <p:txBody>
          <a:bodyPr spcFirstLastPara="1" wrap="square" lIns="91425" tIns="91425" rIns="91425" bIns="91425" anchor="t" anchorCtr="0">
            <a:noAutofit/>
          </a:bodyPr>
          <a:lstStyle/>
          <a:p>
            <a:pPr marL="457200" lvl="0" indent="-406400" algn="l" rtl="0">
              <a:lnSpc>
                <a:spcPct val="150000"/>
              </a:lnSpc>
              <a:spcBef>
                <a:spcPts val="560"/>
              </a:spcBef>
              <a:spcAft>
                <a:spcPts val="0"/>
              </a:spcAft>
              <a:buSzPts val="2800"/>
              <a:buChar char="•"/>
            </a:pPr>
            <a:r>
              <a:rPr lang="en-GB" sz="2400"/>
              <a:t>Aim is </a:t>
            </a:r>
            <a:r>
              <a:rPr lang="en-GB" sz="2400" u="sng"/>
              <a:t>not</a:t>
            </a:r>
            <a:r>
              <a:rPr lang="en-GB" sz="2400"/>
              <a:t> to tell you about things we do at TU Delft to support Open Science (boring?)</a:t>
            </a:r>
            <a:endParaRPr/>
          </a:p>
          <a:p>
            <a:pPr marL="457200" lvl="0" indent="-406400" algn="l" rtl="0">
              <a:lnSpc>
                <a:spcPct val="150000"/>
              </a:lnSpc>
              <a:spcBef>
                <a:spcPts val="560"/>
              </a:spcBef>
              <a:spcAft>
                <a:spcPts val="0"/>
              </a:spcAft>
              <a:buSzPts val="2800"/>
              <a:buChar char="•"/>
            </a:pPr>
            <a:r>
              <a:rPr lang="en-GB" sz="2400"/>
              <a:t>Instead: entirely biased selection of </a:t>
            </a:r>
            <a:r>
              <a:rPr lang="en-GB" sz="2400">
                <a:solidFill>
                  <a:srgbClr val="FF0000"/>
                </a:solidFill>
              </a:rPr>
              <a:t>6</a:t>
            </a:r>
            <a:r>
              <a:rPr lang="en-GB" sz="2400"/>
              <a:t> (hopefully interesting?) things/reflections</a:t>
            </a:r>
            <a:endParaRPr/>
          </a:p>
          <a:p>
            <a:pPr marL="457200" lvl="0" indent="-406400" algn="l" rtl="0">
              <a:lnSpc>
                <a:spcPct val="150000"/>
              </a:lnSpc>
              <a:spcBef>
                <a:spcPts val="560"/>
              </a:spcBef>
              <a:spcAft>
                <a:spcPts val="0"/>
              </a:spcAft>
              <a:buSzPts val="2800"/>
              <a:buChar char="•"/>
            </a:pPr>
            <a:r>
              <a:rPr lang="en-GB" sz="2400"/>
              <a:t>This work is (almost exclusively) done by others – I will </a:t>
            </a:r>
            <a:r>
              <a:rPr lang="en-GB" sz="2400" i="1"/>
              <a:t>try</a:t>
            </a:r>
            <a:r>
              <a:rPr lang="en-GB" sz="2400"/>
              <a:t> to attribute everyone appropriately</a:t>
            </a:r>
            <a:endParaRPr sz="2400"/>
          </a:p>
          <a:p>
            <a:pPr marL="457200" lvl="0" indent="-381000" algn="l" rtl="0">
              <a:lnSpc>
                <a:spcPct val="150000"/>
              </a:lnSpc>
              <a:spcBef>
                <a:spcPts val="560"/>
              </a:spcBef>
              <a:spcAft>
                <a:spcPts val="0"/>
              </a:spcAft>
              <a:buSzPts val="2400"/>
              <a:buChar char="•"/>
            </a:pPr>
            <a:r>
              <a:rPr lang="en-GB" sz="2400"/>
              <a:t>This is totally amateurish stance</a:t>
            </a:r>
            <a:endParaRPr sz="2400"/>
          </a:p>
        </p:txBody>
      </p:sp>
      <p:pic>
        <p:nvPicPr>
          <p:cNvPr id="67" name="Google Shape;67;p12"/>
          <p:cNvPicPr preferRelativeResize="0"/>
          <p:nvPr/>
        </p:nvPicPr>
        <p:blipFill rotWithShape="1">
          <a:blip r:embed="rId3">
            <a:alphaModFix/>
          </a:blip>
          <a:srcRect l="16492"/>
          <a:stretch/>
        </p:blipFill>
        <p:spPr>
          <a:xfrm>
            <a:off x="39200" y="2425950"/>
            <a:ext cx="1488275" cy="1782150"/>
          </a:xfrm>
          <a:prstGeom prst="rect">
            <a:avLst/>
          </a:prstGeom>
          <a:noFill/>
          <a:ln>
            <a:noFill/>
          </a:ln>
        </p:spPr>
      </p:pic>
      <p:sp>
        <p:nvSpPr>
          <p:cNvPr id="68" name="Google Shape;68;p12"/>
          <p:cNvSpPr txBox="1"/>
          <p:nvPr/>
        </p:nvSpPr>
        <p:spPr>
          <a:xfrm>
            <a:off x="39200" y="4283225"/>
            <a:ext cx="1344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a:solidFill>
                  <a:schemeClr val="lt1"/>
                </a:solidFill>
              </a:rPr>
              <a:t>Alastair Dunning</a:t>
            </a:r>
            <a:endParaRPr sz="1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337" name="Google Shape;337;p39"/>
          <p:cNvSpPr txBox="1"/>
          <p:nvPr/>
        </p:nvSpPr>
        <p:spPr>
          <a:xfrm>
            <a:off x="-36512" y="27199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dirty="0" smtClean="0">
                <a:solidFill>
                  <a:schemeClr val="lt1"/>
                </a:solidFill>
              </a:rPr>
              <a:t>Jerry de Vos</a:t>
            </a:r>
            <a:endParaRPr sz="1200" b="0" i="0" u="none" strike="noStrike" cap="none" dirty="0">
              <a:solidFill>
                <a:schemeClr val="lt1"/>
              </a:solidFill>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2049425" y="1449512"/>
            <a:ext cx="6318718" cy="4816446"/>
          </a:xfrm>
          <a:prstGeom prst="rect">
            <a:avLst/>
          </a:prstGeom>
        </p:spPr>
      </p:pic>
      <p:sp>
        <p:nvSpPr>
          <p:cNvPr id="4" name="Rectangle 3"/>
          <p:cNvSpPr/>
          <p:nvPr/>
        </p:nvSpPr>
        <p:spPr>
          <a:xfrm>
            <a:off x="4144350" y="6235985"/>
            <a:ext cx="2343911" cy="307777"/>
          </a:xfrm>
          <a:prstGeom prst="rect">
            <a:avLst/>
          </a:prstGeom>
        </p:spPr>
        <p:txBody>
          <a:bodyPr wrap="none">
            <a:spAutoFit/>
          </a:bodyPr>
          <a:lstStyle/>
          <a:p>
            <a:r>
              <a:rPr lang="en-GB" dirty="0">
                <a:hlinkClick r:id="rId4"/>
              </a:rPr>
              <a:t>https://preciousplastic.com/</a:t>
            </a:r>
            <a:endParaRPr lang="en-GB" dirty="0"/>
          </a:p>
        </p:txBody>
      </p:sp>
      <p:pic>
        <p:nvPicPr>
          <p:cNvPr id="1026" name="Picture 2" descr="https://media.licdn.com/dms/image/C4E03AQGGHt1MKfN4gA/profile-displayphoto-shrink_200_200/0?e=1576713600&amp;v=beta&amp;t=dBS1mYXsOZ7Q4P795Vd4e1_HjF5lsqSSLbhqGBZ4vf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20" y="1368859"/>
            <a:ext cx="1330036" cy="133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485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347" name="Google Shape;347;p40"/>
          <p:cNvSpPr txBox="1"/>
          <p:nvPr/>
        </p:nvSpPr>
        <p:spPr>
          <a:xfrm>
            <a:off x="-36512" y="37105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Sian Jones</a:t>
            </a:r>
            <a:endParaRPr sz="1200" b="0" i="0" u="none" strike="noStrike" cap="none">
              <a:solidFill>
                <a:schemeClr val="lt1"/>
              </a:solidFill>
              <a:latin typeface="Arial"/>
              <a:ea typeface="Arial"/>
              <a:cs typeface="Arial"/>
              <a:sym typeface="Arial"/>
            </a:endParaRPr>
          </a:p>
        </p:txBody>
      </p:sp>
      <p:sp>
        <p:nvSpPr>
          <p:cNvPr id="348" name="Google Shape;348;p40"/>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Champions the use of new tools</a:t>
            </a:r>
            <a:endParaRPr sz="2400"/>
          </a:p>
        </p:txBody>
      </p:sp>
      <p:pic>
        <p:nvPicPr>
          <p:cNvPr id="349" name="Google Shape;349;p40"/>
          <p:cNvPicPr preferRelativeResize="0"/>
          <p:nvPr/>
        </p:nvPicPr>
        <p:blipFill>
          <a:blip r:embed="rId3">
            <a:alphaModFix/>
          </a:blip>
          <a:stretch>
            <a:fillRect/>
          </a:stretch>
        </p:blipFill>
        <p:spPr>
          <a:xfrm>
            <a:off x="2587425" y="2016755"/>
            <a:ext cx="5299775" cy="3923475"/>
          </a:xfrm>
          <a:prstGeom prst="rect">
            <a:avLst/>
          </a:prstGeom>
          <a:noFill/>
          <a:ln>
            <a:noFill/>
          </a:ln>
        </p:spPr>
      </p:pic>
      <p:sp>
        <p:nvSpPr>
          <p:cNvPr id="350" name="Google Shape;350;p40"/>
          <p:cNvSpPr txBox="1"/>
          <p:nvPr/>
        </p:nvSpPr>
        <p:spPr>
          <a:xfrm>
            <a:off x="1771100" y="6097050"/>
            <a:ext cx="6991200" cy="30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4"/>
              </a:rPr>
              <a:t>https://openworking.wordpress.com/2019/07/05/keep-calm-and-go-paperless-electronic-lab-notebooks-can-improve-your-research/</a:t>
            </a:r>
            <a:endParaRPr/>
          </a:p>
        </p:txBody>
      </p:sp>
      <p:pic>
        <p:nvPicPr>
          <p:cNvPr id="351" name="Google Shape;351;p40"/>
          <p:cNvPicPr preferRelativeResize="0"/>
          <p:nvPr/>
        </p:nvPicPr>
        <p:blipFill>
          <a:blip r:embed="rId5">
            <a:alphaModFix/>
          </a:blip>
          <a:stretch>
            <a:fillRect/>
          </a:stretch>
        </p:blipFill>
        <p:spPr>
          <a:xfrm>
            <a:off x="96225" y="2122500"/>
            <a:ext cx="1380000" cy="1539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descr="Image result for paula martinez lavanchy"/>
          <p:cNvPicPr preferRelativeResize="0"/>
          <p:nvPr/>
        </p:nvPicPr>
        <p:blipFill rotWithShape="1">
          <a:blip r:embed="rId3">
            <a:alphaModFix/>
          </a:blip>
          <a:srcRect/>
          <a:stretch/>
        </p:blipFill>
        <p:spPr>
          <a:xfrm>
            <a:off x="198968" y="156355"/>
            <a:ext cx="1060079" cy="1413440"/>
          </a:xfrm>
          <a:prstGeom prst="rect">
            <a:avLst/>
          </a:prstGeom>
          <a:noFill/>
          <a:ln>
            <a:noFill/>
          </a:ln>
        </p:spPr>
      </p:pic>
      <p:sp>
        <p:nvSpPr>
          <p:cNvPr id="357" name="Google Shape;357;p41"/>
          <p:cNvSpPr txBox="1"/>
          <p:nvPr/>
        </p:nvSpPr>
        <p:spPr>
          <a:xfrm>
            <a:off x="174948" y="1556792"/>
            <a:ext cx="1444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Paula Martinez Lavanchy</a:t>
            </a:r>
            <a:endParaRPr sz="1200" b="0" i="0" u="none" strike="noStrike" cap="none">
              <a:solidFill>
                <a:schemeClr val="lt1"/>
              </a:solidFill>
              <a:latin typeface="Arial"/>
              <a:ea typeface="Arial"/>
              <a:cs typeface="Arial"/>
              <a:sym typeface="Arial"/>
            </a:endParaRPr>
          </a:p>
        </p:txBody>
      </p:sp>
      <p:pic>
        <p:nvPicPr>
          <p:cNvPr id="358" name="Google Shape;358;p41"/>
          <p:cNvPicPr preferRelativeResize="0"/>
          <p:nvPr/>
        </p:nvPicPr>
        <p:blipFill rotWithShape="1">
          <a:blip r:embed="rId4">
            <a:alphaModFix/>
          </a:blip>
          <a:srcRect t="22069"/>
          <a:stretch/>
        </p:blipFill>
        <p:spPr>
          <a:xfrm>
            <a:off x="2051725" y="2767924"/>
            <a:ext cx="6547901" cy="3768599"/>
          </a:xfrm>
          <a:prstGeom prst="rect">
            <a:avLst/>
          </a:prstGeom>
          <a:noFill/>
          <a:ln>
            <a:noFill/>
          </a:ln>
        </p:spPr>
      </p:pic>
      <p:sp>
        <p:nvSpPr>
          <p:cNvPr id="359" name="Google Shape;359;p41"/>
          <p:cNvSpPr/>
          <p:nvPr/>
        </p:nvSpPr>
        <p:spPr>
          <a:xfrm>
            <a:off x="1786080" y="6381328"/>
            <a:ext cx="7106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5"/>
              </a:rPr>
              <a:t>https://openworking.wordpress.com/2019/06/07/tu-delfts-first-genomics-data-carpentry/</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60" name="Google Shape;360;p41" descr="Image result for Marcel van den Broek, tu delft"/>
          <p:cNvPicPr preferRelativeResize="0"/>
          <p:nvPr/>
        </p:nvPicPr>
        <p:blipFill rotWithShape="1">
          <a:blip r:embed="rId6">
            <a:alphaModFix/>
          </a:blip>
          <a:srcRect/>
          <a:stretch/>
        </p:blipFill>
        <p:spPr>
          <a:xfrm>
            <a:off x="35496" y="2132856"/>
            <a:ext cx="718272" cy="718272"/>
          </a:xfrm>
          <a:prstGeom prst="rect">
            <a:avLst/>
          </a:prstGeom>
          <a:noFill/>
          <a:ln>
            <a:noFill/>
          </a:ln>
        </p:spPr>
      </p:pic>
      <p:pic>
        <p:nvPicPr>
          <p:cNvPr id="361" name="Google Shape;361;p41" descr="https://d1rkab7tlqy5f1.cloudfront.net/_processed_/0/b/csm_Raul_9c9c067089.jpg"/>
          <p:cNvPicPr preferRelativeResize="0"/>
          <p:nvPr/>
        </p:nvPicPr>
        <p:blipFill rotWithShape="1">
          <a:blip r:embed="rId7">
            <a:alphaModFix/>
          </a:blip>
          <a:srcRect/>
          <a:stretch/>
        </p:blipFill>
        <p:spPr>
          <a:xfrm>
            <a:off x="829392" y="2132856"/>
            <a:ext cx="718272" cy="718272"/>
          </a:xfrm>
          <a:prstGeom prst="rect">
            <a:avLst/>
          </a:prstGeom>
          <a:noFill/>
          <a:ln>
            <a:noFill/>
          </a:ln>
        </p:spPr>
      </p:pic>
      <p:sp>
        <p:nvSpPr>
          <p:cNvPr id="362" name="Google Shape;362;p41"/>
          <p:cNvSpPr txBox="1"/>
          <p:nvPr/>
        </p:nvSpPr>
        <p:spPr>
          <a:xfrm>
            <a:off x="102940" y="2863969"/>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Marcel</a:t>
            </a:r>
            <a:endParaRPr sz="1200" b="0" i="0" u="none" strike="noStrike" cap="none">
              <a:solidFill>
                <a:schemeClr val="lt1"/>
              </a:solidFill>
              <a:latin typeface="Arial"/>
              <a:ea typeface="Arial"/>
              <a:cs typeface="Arial"/>
              <a:sym typeface="Arial"/>
            </a:endParaRPr>
          </a:p>
        </p:txBody>
      </p:sp>
      <p:sp>
        <p:nvSpPr>
          <p:cNvPr id="363" name="Google Shape;363;p41"/>
          <p:cNvSpPr txBox="1"/>
          <p:nvPr/>
        </p:nvSpPr>
        <p:spPr>
          <a:xfrm>
            <a:off x="899592" y="2851128"/>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Raul</a:t>
            </a:r>
            <a:endParaRPr sz="1200" b="0" i="0" u="none" strike="noStrike" cap="none">
              <a:solidFill>
                <a:schemeClr val="lt1"/>
              </a:solidFill>
              <a:latin typeface="Arial"/>
              <a:ea typeface="Arial"/>
              <a:cs typeface="Arial"/>
              <a:sym typeface="Arial"/>
            </a:endParaRPr>
          </a:p>
        </p:txBody>
      </p:sp>
      <p:pic>
        <p:nvPicPr>
          <p:cNvPr id="364" name="Google Shape;364;p41" descr="https://d1rkab7tlqy5f1.cloudfront.net/_processed_/0/8/csm_MArio_e183feda6f.jpg"/>
          <p:cNvPicPr preferRelativeResize="0"/>
          <p:nvPr/>
        </p:nvPicPr>
        <p:blipFill rotWithShape="1">
          <a:blip r:embed="rId8">
            <a:alphaModFix/>
          </a:blip>
          <a:srcRect/>
          <a:stretch/>
        </p:blipFill>
        <p:spPr>
          <a:xfrm>
            <a:off x="35496" y="4220783"/>
            <a:ext cx="714368" cy="714368"/>
          </a:xfrm>
          <a:prstGeom prst="rect">
            <a:avLst/>
          </a:prstGeom>
          <a:noFill/>
          <a:ln>
            <a:noFill/>
          </a:ln>
        </p:spPr>
      </p:pic>
      <p:sp>
        <p:nvSpPr>
          <p:cNvPr id="365" name="Google Shape;365;p41"/>
          <p:cNvSpPr txBox="1"/>
          <p:nvPr/>
        </p:nvSpPr>
        <p:spPr>
          <a:xfrm>
            <a:off x="88741" y="4952201"/>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Mario</a:t>
            </a:r>
            <a:endParaRPr sz="1200" b="0" i="0" u="none" strike="noStrike" cap="none">
              <a:solidFill>
                <a:schemeClr val="lt1"/>
              </a:solidFill>
              <a:latin typeface="Arial"/>
              <a:ea typeface="Arial"/>
              <a:cs typeface="Arial"/>
              <a:sym typeface="Arial"/>
            </a:endParaRPr>
          </a:p>
        </p:txBody>
      </p:sp>
      <p:pic>
        <p:nvPicPr>
          <p:cNvPr id="366" name="Google Shape;366;p41" descr="Image result for kees den heijer"/>
          <p:cNvPicPr preferRelativeResize="0"/>
          <p:nvPr/>
        </p:nvPicPr>
        <p:blipFill rotWithShape="1">
          <a:blip r:embed="rId9">
            <a:alphaModFix/>
          </a:blip>
          <a:srcRect/>
          <a:stretch/>
        </p:blipFill>
        <p:spPr>
          <a:xfrm>
            <a:off x="54468" y="5229200"/>
            <a:ext cx="695396" cy="695396"/>
          </a:xfrm>
          <a:prstGeom prst="rect">
            <a:avLst/>
          </a:prstGeom>
          <a:noFill/>
          <a:ln>
            <a:noFill/>
          </a:ln>
        </p:spPr>
      </p:pic>
      <p:pic>
        <p:nvPicPr>
          <p:cNvPr id="367" name="Google Shape;367;p41" descr="Image result for esther plomp"/>
          <p:cNvPicPr preferRelativeResize="0"/>
          <p:nvPr/>
        </p:nvPicPr>
        <p:blipFill rotWithShape="1">
          <a:blip r:embed="rId10">
            <a:alphaModFix/>
          </a:blip>
          <a:srcRect/>
          <a:stretch/>
        </p:blipFill>
        <p:spPr>
          <a:xfrm>
            <a:off x="67556" y="3140968"/>
            <a:ext cx="687773" cy="687773"/>
          </a:xfrm>
          <a:prstGeom prst="rect">
            <a:avLst/>
          </a:prstGeom>
          <a:noFill/>
          <a:ln>
            <a:noFill/>
          </a:ln>
        </p:spPr>
      </p:pic>
      <p:pic>
        <p:nvPicPr>
          <p:cNvPr id="368" name="Google Shape;368;p41" descr="Image result for nicolas dintzner"/>
          <p:cNvPicPr preferRelativeResize="0"/>
          <p:nvPr/>
        </p:nvPicPr>
        <p:blipFill rotWithShape="1">
          <a:blip r:embed="rId11">
            <a:alphaModFix/>
          </a:blip>
          <a:srcRect/>
          <a:stretch/>
        </p:blipFill>
        <p:spPr>
          <a:xfrm>
            <a:off x="854303" y="5229200"/>
            <a:ext cx="693361" cy="709949"/>
          </a:xfrm>
          <a:prstGeom prst="rect">
            <a:avLst/>
          </a:prstGeom>
          <a:noFill/>
          <a:ln>
            <a:noFill/>
          </a:ln>
        </p:spPr>
      </p:pic>
      <p:pic>
        <p:nvPicPr>
          <p:cNvPr id="369" name="Google Shape;369;p41" descr="Image result for santosh ilamparuthi"/>
          <p:cNvPicPr preferRelativeResize="0"/>
          <p:nvPr/>
        </p:nvPicPr>
        <p:blipFill rotWithShape="1">
          <a:blip r:embed="rId12">
            <a:alphaModFix/>
          </a:blip>
          <a:srcRect/>
          <a:stretch/>
        </p:blipFill>
        <p:spPr>
          <a:xfrm>
            <a:off x="854303" y="3140968"/>
            <a:ext cx="699871" cy="731926"/>
          </a:xfrm>
          <a:prstGeom prst="rect">
            <a:avLst/>
          </a:prstGeom>
          <a:noFill/>
          <a:ln>
            <a:noFill/>
          </a:ln>
        </p:spPr>
      </p:pic>
      <p:pic>
        <p:nvPicPr>
          <p:cNvPr id="370" name="Google Shape;370;p41" descr="https://www.uu.nl/medewerkers/RestApi/Public/GetImage?Employee=35796&amp;_t=21062019173653&amp;t=null"/>
          <p:cNvPicPr preferRelativeResize="0"/>
          <p:nvPr/>
        </p:nvPicPr>
        <p:blipFill rotWithShape="1">
          <a:blip r:embed="rId13">
            <a:alphaModFix/>
          </a:blip>
          <a:srcRect/>
          <a:stretch/>
        </p:blipFill>
        <p:spPr>
          <a:xfrm>
            <a:off x="923921" y="4220783"/>
            <a:ext cx="515981" cy="697272"/>
          </a:xfrm>
          <a:prstGeom prst="rect">
            <a:avLst/>
          </a:prstGeom>
          <a:noFill/>
          <a:ln>
            <a:noFill/>
          </a:ln>
        </p:spPr>
      </p:pic>
      <p:sp>
        <p:nvSpPr>
          <p:cNvPr id="371" name="Google Shape;371;p41"/>
          <p:cNvSpPr txBox="1"/>
          <p:nvPr/>
        </p:nvSpPr>
        <p:spPr>
          <a:xfrm>
            <a:off x="870379" y="4952201"/>
            <a:ext cx="730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Barbara</a:t>
            </a:r>
            <a:endParaRPr sz="1200" b="0" i="0" u="none" strike="noStrike" cap="none">
              <a:solidFill>
                <a:schemeClr val="lt1"/>
              </a:solidFill>
              <a:latin typeface="Arial"/>
              <a:ea typeface="Arial"/>
              <a:cs typeface="Arial"/>
              <a:sym typeface="Arial"/>
            </a:endParaRPr>
          </a:p>
        </p:txBody>
      </p:sp>
      <p:sp>
        <p:nvSpPr>
          <p:cNvPr id="372" name="Google Shape;372;p41"/>
          <p:cNvSpPr txBox="1"/>
          <p:nvPr/>
        </p:nvSpPr>
        <p:spPr>
          <a:xfrm>
            <a:off x="107504" y="3872081"/>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Esther</a:t>
            </a:r>
            <a:endParaRPr sz="1200" b="0" i="0" u="none" strike="noStrike" cap="none">
              <a:solidFill>
                <a:schemeClr val="lt1"/>
              </a:solidFill>
              <a:latin typeface="Arial"/>
              <a:ea typeface="Arial"/>
              <a:cs typeface="Arial"/>
              <a:sym typeface="Arial"/>
            </a:endParaRPr>
          </a:p>
        </p:txBody>
      </p:sp>
      <p:sp>
        <p:nvSpPr>
          <p:cNvPr id="373" name="Google Shape;373;p41"/>
          <p:cNvSpPr txBox="1"/>
          <p:nvPr/>
        </p:nvSpPr>
        <p:spPr>
          <a:xfrm>
            <a:off x="827584" y="3859240"/>
            <a:ext cx="746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Santosh</a:t>
            </a:r>
            <a:endParaRPr sz="1200" b="0" i="0" u="none" strike="noStrike" cap="none">
              <a:solidFill>
                <a:schemeClr val="lt1"/>
              </a:solidFill>
              <a:latin typeface="Arial"/>
              <a:ea typeface="Arial"/>
              <a:cs typeface="Arial"/>
              <a:sym typeface="Arial"/>
            </a:endParaRPr>
          </a:p>
        </p:txBody>
      </p:sp>
      <p:sp>
        <p:nvSpPr>
          <p:cNvPr id="374" name="Google Shape;374;p41"/>
          <p:cNvSpPr txBox="1"/>
          <p:nvPr/>
        </p:nvSpPr>
        <p:spPr>
          <a:xfrm>
            <a:off x="107504" y="5960313"/>
            <a:ext cx="650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Kees</a:t>
            </a:r>
            <a:endParaRPr sz="1200" b="0" i="0" u="none" strike="noStrike" cap="none">
              <a:solidFill>
                <a:schemeClr val="lt1"/>
              </a:solidFill>
              <a:latin typeface="Arial"/>
              <a:ea typeface="Arial"/>
              <a:cs typeface="Arial"/>
              <a:sym typeface="Arial"/>
            </a:endParaRPr>
          </a:p>
        </p:txBody>
      </p:sp>
      <p:sp>
        <p:nvSpPr>
          <p:cNvPr id="375" name="Google Shape;375;p41"/>
          <p:cNvSpPr txBox="1"/>
          <p:nvPr/>
        </p:nvSpPr>
        <p:spPr>
          <a:xfrm>
            <a:off x="889142" y="5960313"/>
            <a:ext cx="730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Nicolas</a:t>
            </a:r>
            <a:endParaRPr sz="1200" b="0" i="0" u="none" strike="noStrike" cap="none">
              <a:solidFill>
                <a:schemeClr val="lt1"/>
              </a:solidFill>
              <a:latin typeface="Arial"/>
              <a:ea typeface="Arial"/>
              <a:cs typeface="Arial"/>
              <a:sym typeface="Arial"/>
            </a:endParaRPr>
          </a:p>
        </p:txBody>
      </p:sp>
      <p:sp>
        <p:nvSpPr>
          <p:cNvPr id="376" name="Google Shape;376;p41"/>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377" name="Google Shape;377;p41"/>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Deliver discipline-specific carpentry workshops: Genomic Data Carpentry</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What do the Data Champions do?</a:t>
            </a:r>
            <a:endParaRPr/>
          </a:p>
        </p:txBody>
      </p:sp>
      <p:sp>
        <p:nvSpPr>
          <p:cNvPr id="383" name="Google Shape;383;p42"/>
          <p:cNvSpPr txBox="1"/>
          <p:nvPr/>
        </p:nvSpPr>
        <p:spPr>
          <a:xfrm>
            <a:off x="1771100" y="1341150"/>
            <a:ext cx="7152900" cy="17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t>Talk about their experience with Open Science </a:t>
            </a:r>
            <a:endParaRPr sz="2400"/>
          </a:p>
          <a:p>
            <a:pPr marL="0" lvl="0" indent="0" algn="ctr" rtl="0">
              <a:spcBef>
                <a:spcPts val="0"/>
              </a:spcBef>
              <a:spcAft>
                <a:spcPts val="0"/>
              </a:spcAft>
              <a:buNone/>
            </a:pPr>
            <a:r>
              <a:rPr lang="en-GB" sz="2400"/>
              <a:t>(and inspire each other)</a:t>
            </a:r>
            <a:endParaRPr sz="2400"/>
          </a:p>
        </p:txBody>
      </p:sp>
      <p:pic>
        <p:nvPicPr>
          <p:cNvPr id="384" name="Google Shape;384;p42"/>
          <p:cNvPicPr preferRelativeResize="0"/>
          <p:nvPr/>
        </p:nvPicPr>
        <p:blipFill>
          <a:blip r:embed="rId3">
            <a:alphaModFix/>
          </a:blip>
          <a:stretch>
            <a:fillRect/>
          </a:stretch>
        </p:blipFill>
        <p:spPr>
          <a:xfrm>
            <a:off x="2208650" y="2270800"/>
            <a:ext cx="6116097" cy="4083129"/>
          </a:xfrm>
          <a:prstGeom prst="rect">
            <a:avLst/>
          </a:prstGeom>
          <a:noFill/>
          <a:ln>
            <a:noFill/>
          </a:ln>
        </p:spPr>
      </p:pic>
      <p:pic>
        <p:nvPicPr>
          <p:cNvPr id="385" name="Google Shape;385;p42"/>
          <p:cNvPicPr preferRelativeResize="0"/>
          <p:nvPr/>
        </p:nvPicPr>
        <p:blipFill>
          <a:blip r:embed="rId4">
            <a:alphaModFix/>
          </a:blip>
          <a:stretch>
            <a:fillRect/>
          </a:stretch>
        </p:blipFill>
        <p:spPr>
          <a:xfrm>
            <a:off x="95925" y="1910175"/>
            <a:ext cx="1373300" cy="1373300"/>
          </a:xfrm>
          <a:prstGeom prst="rect">
            <a:avLst/>
          </a:prstGeom>
          <a:noFill/>
          <a:ln>
            <a:noFill/>
          </a:ln>
        </p:spPr>
      </p:pic>
      <p:sp>
        <p:nvSpPr>
          <p:cNvPr id="386" name="Google Shape;386;p42"/>
          <p:cNvSpPr txBox="1"/>
          <p:nvPr/>
        </p:nvSpPr>
        <p:spPr>
          <a:xfrm>
            <a:off x="3236625" y="6417350"/>
            <a:ext cx="51360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5"/>
              </a:rPr>
              <a:t>https://openworking.wordpress.com/data-champions/</a:t>
            </a:r>
            <a:endParaRPr/>
          </a:p>
        </p:txBody>
      </p:sp>
      <p:sp>
        <p:nvSpPr>
          <p:cNvPr id="387" name="Google Shape;387;p42"/>
          <p:cNvSpPr txBox="1"/>
          <p:nvPr/>
        </p:nvSpPr>
        <p:spPr>
          <a:xfrm>
            <a:off x="-36512" y="32533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solidFill>
                  <a:schemeClr val="lt1"/>
                </a:solidFill>
              </a:rPr>
              <a:t>Connie Clare,</a:t>
            </a:r>
            <a:endParaRPr sz="1200">
              <a:solidFill>
                <a:schemeClr val="lt1"/>
              </a:solidFill>
            </a:endParaRPr>
          </a:p>
          <a:p>
            <a:pPr marL="0" marR="0" lvl="0" indent="0" algn="ctr" rtl="0">
              <a:lnSpc>
                <a:spcPct val="100000"/>
              </a:lnSpc>
              <a:spcBef>
                <a:spcPts val="0"/>
              </a:spcBef>
              <a:spcAft>
                <a:spcPts val="0"/>
              </a:spcAft>
              <a:buNone/>
            </a:pPr>
            <a:r>
              <a:rPr lang="en-GB" sz="1200">
                <a:solidFill>
                  <a:schemeClr val="lt1"/>
                </a:solidFill>
              </a:rPr>
              <a:t>University of Nottingham</a:t>
            </a:r>
            <a:endParaRPr sz="12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3"/>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Some spontaneous statements</a:t>
            </a:r>
            <a:endParaRPr/>
          </a:p>
        </p:txBody>
      </p:sp>
      <p:sp>
        <p:nvSpPr>
          <p:cNvPr id="394" name="Google Shape;394;p43"/>
          <p:cNvSpPr txBox="1">
            <a:spLocks noGrp="1"/>
          </p:cNvSpPr>
          <p:nvPr>
            <p:ph type="body" idx="1"/>
          </p:nvPr>
        </p:nvSpPr>
        <p:spPr>
          <a:xfrm>
            <a:off x="1763106" y="1600200"/>
            <a:ext cx="7106400" cy="46482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560"/>
              </a:spcBef>
              <a:spcAft>
                <a:spcPts val="0"/>
              </a:spcAft>
              <a:buSzPts val="2000"/>
              <a:buChar char="•"/>
            </a:pPr>
            <a:r>
              <a:rPr lang="en-GB" sz="2000"/>
              <a:t>“That’s so nice to just meet informally and talk. Before coming to this meeting I didn’t know what metadata was!”</a:t>
            </a:r>
            <a:br>
              <a:rPr lang="en-GB" sz="2000"/>
            </a:br>
            <a:endParaRPr sz="2000"/>
          </a:p>
          <a:p>
            <a:pPr marL="457200" lvl="0" indent="-355600" algn="l" rtl="0">
              <a:lnSpc>
                <a:spcPct val="115000"/>
              </a:lnSpc>
              <a:spcBef>
                <a:spcPts val="0"/>
              </a:spcBef>
              <a:spcAft>
                <a:spcPts val="0"/>
              </a:spcAft>
              <a:buSzPts val="2000"/>
              <a:buChar char="•"/>
            </a:pPr>
            <a:r>
              <a:rPr lang="en-GB" sz="2000"/>
              <a:t>“It’s such a diverse network with opportunity for collaboration.”</a:t>
            </a:r>
            <a:br>
              <a:rPr lang="en-GB" sz="2000"/>
            </a:br>
            <a:endParaRPr sz="2000"/>
          </a:p>
          <a:p>
            <a:pPr marL="457200" lvl="0" indent="-355600" algn="l" rtl="0">
              <a:lnSpc>
                <a:spcPct val="115000"/>
              </a:lnSpc>
              <a:spcBef>
                <a:spcPts val="0"/>
              </a:spcBef>
              <a:spcAft>
                <a:spcPts val="0"/>
              </a:spcAft>
              <a:buSzPts val="2000"/>
              <a:buChar char="•"/>
            </a:pPr>
            <a:r>
              <a:rPr lang="en-GB" sz="2000"/>
              <a:t>“I’ve been doing this all these years and nobody seemed to care. Now people recognise me for being open. This means a lot.”</a:t>
            </a:r>
            <a:br>
              <a:rPr lang="en-GB" sz="2000"/>
            </a:br>
            <a:endParaRPr sz="2000"/>
          </a:p>
          <a:p>
            <a:pPr marL="457200" lvl="0" indent="-355600" algn="l" rtl="0">
              <a:lnSpc>
                <a:spcPct val="115000"/>
              </a:lnSpc>
              <a:spcBef>
                <a:spcPts val="0"/>
              </a:spcBef>
              <a:spcAft>
                <a:spcPts val="0"/>
              </a:spcAft>
              <a:buSzPts val="2000"/>
              <a:buChar char="•"/>
            </a:pPr>
            <a:r>
              <a:rPr lang="en-GB" sz="2000"/>
              <a:t>“I’m so happy I’ve met you and joined the community - it’s great to meet like-minded people from other faculties”</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4"/>
          <p:cNvSpPr txBox="1">
            <a:spLocks noGrp="1"/>
          </p:cNvSpPr>
          <p:nvPr>
            <p:ph type="title"/>
          </p:nvPr>
        </p:nvSpPr>
        <p:spPr>
          <a:xfrm>
            <a:off x="1763106" y="274638"/>
            <a:ext cx="7106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FF0000"/>
                </a:solidFill>
              </a:rPr>
              <a:t>6</a:t>
            </a:r>
            <a:r>
              <a:rPr lang="en-GB"/>
              <a:t>. Do not reinvent the wheel </a:t>
            </a:r>
            <a:endParaRPr/>
          </a:p>
          <a:p>
            <a:pPr marL="0" lvl="0" indent="0" algn="l" rtl="0">
              <a:spcBef>
                <a:spcPts val="0"/>
              </a:spcBef>
              <a:spcAft>
                <a:spcPts val="0"/>
              </a:spcAft>
              <a:buNone/>
            </a:pPr>
            <a:r>
              <a:rPr lang="en-GB"/>
              <a:t>(and ask for help)</a:t>
            </a:r>
            <a:endParaRPr/>
          </a:p>
        </p:txBody>
      </p:sp>
      <p:sp>
        <p:nvSpPr>
          <p:cNvPr id="401" name="Google Shape;401;p44"/>
          <p:cNvSpPr txBox="1">
            <a:spLocks noGrp="1"/>
          </p:cNvSpPr>
          <p:nvPr>
            <p:ph type="body" idx="1"/>
          </p:nvPr>
        </p:nvSpPr>
        <p:spPr>
          <a:xfrm>
            <a:off x="1763100" y="1295400"/>
            <a:ext cx="7106400" cy="8586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GB"/>
              <a:t>There is so much out there!</a:t>
            </a:r>
            <a:endParaRPr/>
          </a:p>
        </p:txBody>
      </p:sp>
      <p:pic>
        <p:nvPicPr>
          <p:cNvPr id="402" name="Google Shape;402;p44"/>
          <p:cNvPicPr preferRelativeResize="0"/>
          <p:nvPr/>
        </p:nvPicPr>
        <p:blipFill>
          <a:blip r:embed="rId3">
            <a:alphaModFix/>
          </a:blip>
          <a:stretch>
            <a:fillRect/>
          </a:stretch>
        </p:blipFill>
        <p:spPr>
          <a:xfrm>
            <a:off x="1864525" y="2247125"/>
            <a:ext cx="2552652" cy="3828278"/>
          </a:xfrm>
          <a:prstGeom prst="rect">
            <a:avLst/>
          </a:prstGeom>
          <a:noFill/>
          <a:ln>
            <a:noFill/>
          </a:ln>
        </p:spPr>
      </p:pic>
      <p:sp>
        <p:nvSpPr>
          <p:cNvPr id="403" name="Google Shape;403;p44"/>
          <p:cNvSpPr txBox="1"/>
          <p:nvPr/>
        </p:nvSpPr>
        <p:spPr>
          <a:xfrm>
            <a:off x="2728375" y="6228625"/>
            <a:ext cx="56535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DOI: 10.11647/OBP.0185 </a:t>
            </a:r>
            <a:r>
              <a:rPr lang="en-GB" sz="1100" u="sng">
                <a:solidFill>
                  <a:srgbClr val="1155CC"/>
                </a:solidFill>
                <a:hlinkClick r:id="rId4"/>
              </a:rPr>
              <a:t>https://www.openbookpublishers.com/product/1080</a:t>
            </a:r>
            <a:endParaRPr sz="1200"/>
          </a:p>
          <a:p>
            <a:pPr marL="0" lvl="0" indent="0" algn="l" rtl="0">
              <a:spcBef>
                <a:spcPts val="0"/>
              </a:spcBef>
              <a:spcAft>
                <a:spcPts val="0"/>
              </a:spcAft>
              <a:buNone/>
            </a:pPr>
            <a:endParaRPr sz="1200"/>
          </a:p>
        </p:txBody>
      </p:sp>
      <p:pic>
        <p:nvPicPr>
          <p:cNvPr id="404" name="Google Shape;404;p44"/>
          <p:cNvPicPr preferRelativeResize="0"/>
          <p:nvPr/>
        </p:nvPicPr>
        <p:blipFill>
          <a:blip r:embed="rId5">
            <a:alphaModFix/>
          </a:blip>
          <a:stretch>
            <a:fillRect/>
          </a:stretch>
        </p:blipFill>
        <p:spPr>
          <a:xfrm>
            <a:off x="5152500" y="2230200"/>
            <a:ext cx="2765374" cy="3835425"/>
          </a:xfrm>
          <a:prstGeom prst="rect">
            <a:avLst/>
          </a:prstGeom>
          <a:noFill/>
          <a:ln>
            <a:noFill/>
          </a:ln>
        </p:spPr>
      </p:pic>
      <p:sp>
        <p:nvSpPr>
          <p:cNvPr id="405" name="Google Shape;405;p44"/>
          <p:cNvSpPr txBox="1"/>
          <p:nvPr/>
        </p:nvSpPr>
        <p:spPr>
          <a:xfrm>
            <a:off x="-36512" y="3024753"/>
            <a:ext cx="1728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b="1">
                <a:solidFill>
                  <a:schemeClr val="lt1"/>
                </a:solidFill>
              </a:rPr>
              <a:t>5 pages of contributorship</a:t>
            </a:r>
            <a:endParaRPr b="1">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5"/>
          <p:cNvSpPr txBox="1">
            <a:spLocks noGrp="1"/>
          </p:cNvSpPr>
          <p:nvPr>
            <p:ph type="title"/>
          </p:nvPr>
        </p:nvSpPr>
        <p:spPr>
          <a:xfrm>
            <a:off x="1763106" y="-30161"/>
            <a:ext cx="7106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A6D6"/>
              </a:buClr>
              <a:buSzPts val="1400"/>
              <a:buFont typeface="Arial"/>
              <a:buNone/>
            </a:pPr>
            <a:r>
              <a:rPr lang="en-GB"/>
              <a:t>Time for questions</a:t>
            </a:r>
            <a:endParaRPr sz="3600" b="0" i="0" u="none" strike="noStrike" cap="none">
              <a:solidFill>
                <a:srgbClr val="00A6D6"/>
              </a:solidFill>
              <a:latin typeface="Arial"/>
              <a:ea typeface="Arial"/>
              <a:cs typeface="Arial"/>
              <a:sym typeface="Arial"/>
            </a:endParaRPr>
          </a:p>
        </p:txBody>
      </p:sp>
      <p:pic>
        <p:nvPicPr>
          <p:cNvPr id="411" name="Google Shape;411;p45" descr="Creative, Logo, The Background, Folder, The Inscription"/>
          <p:cNvPicPr preferRelativeResize="0"/>
          <p:nvPr/>
        </p:nvPicPr>
        <p:blipFill rotWithShape="1">
          <a:blip r:embed="rId3">
            <a:alphaModFix/>
          </a:blip>
          <a:srcRect t="5687" b="6945"/>
          <a:stretch/>
        </p:blipFill>
        <p:spPr>
          <a:xfrm>
            <a:off x="1763100" y="1273350"/>
            <a:ext cx="7214501" cy="4177475"/>
          </a:xfrm>
          <a:prstGeom prst="rect">
            <a:avLst/>
          </a:prstGeom>
          <a:noFill/>
          <a:ln>
            <a:noFill/>
          </a:ln>
        </p:spPr>
      </p:pic>
      <p:grpSp>
        <p:nvGrpSpPr>
          <p:cNvPr id="412" name="Google Shape;412;p45"/>
          <p:cNvGrpSpPr/>
          <p:nvPr/>
        </p:nvGrpSpPr>
        <p:grpSpPr>
          <a:xfrm>
            <a:off x="3563889" y="2204865"/>
            <a:ext cx="5665211" cy="2898300"/>
            <a:chOff x="3868689" y="2966865"/>
            <a:chExt cx="5665211" cy="2898300"/>
          </a:xfrm>
        </p:grpSpPr>
        <p:sp>
          <p:nvSpPr>
            <p:cNvPr id="413" name="Google Shape;413;p45"/>
            <p:cNvSpPr txBox="1"/>
            <p:nvPr/>
          </p:nvSpPr>
          <p:spPr>
            <a:xfrm rot="-60041">
              <a:off x="3892716" y="3015701"/>
              <a:ext cx="5617157" cy="28006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Corsiva"/>
                  <a:ea typeface="Corsiva"/>
                  <a:cs typeface="Corsiva"/>
                  <a:sym typeface="Corsiva"/>
                </a:rPr>
                <a:t>       Marta Teperek</a:t>
              </a:r>
              <a:endParaRPr sz="28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Corsiva"/>
                  <a:ea typeface="Corsiva"/>
                  <a:cs typeface="Corsiva"/>
                  <a:sym typeface="Corsiva"/>
                </a:rPr>
                <a:t>Data Stewardship Coordinator</a:t>
              </a:r>
              <a:endParaRPr sz="28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Corsiva"/>
                  <a:ea typeface="Corsiva"/>
                  <a:cs typeface="Corsiva"/>
                  <a:sym typeface="Corsiva"/>
                </a:rPr>
                <a:t>Technical University Delft</a:t>
              </a:r>
              <a:endParaRPr sz="28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2800"/>
                <a:buFont typeface="Arial"/>
                <a:buNone/>
              </a:pPr>
              <a:r>
                <a:rPr lang="en-GB" sz="2800" b="1" i="0" u="sng" strike="noStrike" cap="none">
                  <a:solidFill>
                    <a:srgbClr val="0000FF"/>
                  </a:solidFill>
                  <a:latin typeface="Corsiva"/>
                  <a:ea typeface="Corsiva"/>
                  <a:cs typeface="Corsiva"/>
                  <a:sym typeface="Corsiva"/>
                  <a:hlinkClick r:id="rId4"/>
                </a:rPr>
                <a:t>m.teperek@tudelft.nl</a:t>
              </a:r>
              <a:endParaRPr sz="2800" b="1" i="0" u="none" strike="noStrike" cap="none">
                <a:solidFill>
                  <a:srgbClr val="000000"/>
                </a:solidFill>
                <a:latin typeface="Corsiva"/>
                <a:ea typeface="Corsiva"/>
                <a:cs typeface="Corsiva"/>
                <a:sym typeface="Corsiva"/>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Corsiva"/>
                  <a:ea typeface="Corsiva"/>
                  <a:cs typeface="Corsiva"/>
                  <a:sym typeface="Corsiva"/>
                </a:rPr>
                <a:t>      @martateperek </a:t>
              </a:r>
              <a:endParaRPr sz="2800" b="1" i="0" u="none" strike="noStrike" cap="none">
                <a:solidFill>
                  <a:srgbClr val="000000"/>
                </a:solidFill>
                <a:latin typeface="Corsiva"/>
                <a:ea typeface="Corsiva"/>
                <a:cs typeface="Corsiva"/>
                <a:sym typeface="Corsiva"/>
              </a:endParaRPr>
            </a:p>
          </p:txBody>
        </p:sp>
        <p:pic>
          <p:nvPicPr>
            <p:cNvPr id="414" name="Google Shape;414;p45" descr="Image result for twitter"/>
            <p:cNvPicPr preferRelativeResize="0"/>
            <p:nvPr/>
          </p:nvPicPr>
          <p:blipFill rotWithShape="1">
            <a:blip r:embed="rId5">
              <a:alphaModFix/>
            </a:blip>
            <a:srcRect/>
            <a:stretch/>
          </p:blipFill>
          <p:spPr>
            <a:xfrm>
              <a:off x="3940892" y="5290307"/>
              <a:ext cx="377510" cy="307234"/>
            </a:xfrm>
            <a:prstGeom prst="rect">
              <a:avLst/>
            </a:prstGeom>
            <a:noFill/>
            <a:ln>
              <a:noFill/>
            </a:ln>
          </p:spPr>
        </p:pic>
      </p:grpSp>
      <p:sp>
        <p:nvSpPr>
          <p:cNvPr id="415" name="Google Shape;415;p45"/>
          <p:cNvSpPr txBox="1"/>
          <p:nvPr/>
        </p:nvSpPr>
        <p:spPr>
          <a:xfrm>
            <a:off x="1652800" y="5374625"/>
            <a:ext cx="7553400" cy="1542900"/>
          </a:xfrm>
          <a:prstGeom prst="rect">
            <a:avLst/>
          </a:prstGeom>
          <a:noFill/>
          <a:ln>
            <a:noFill/>
          </a:ln>
        </p:spPr>
        <p:txBody>
          <a:bodyPr spcFirstLastPara="1" wrap="square" lIns="91425" tIns="91425" rIns="91425" bIns="91425" anchor="ctr" anchorCtr="0">
            <a:noAutofit/>
          </a:bodyPr>
          <a:lstStyle/>
          <a:p>
            <a:pPr lvl="0"/>
            <a:r>
              <a:rPr lang="en-GB" sz="1800" b="0" i="0" u="none" strike="noStrike" cap="none" dirty="0">
                <a:solidFill>
                  <a:srgbClr val="000000"/>
                </a:solidFill>
                <a:latin typeface="Arial"/>
                <a:ea typeface="Arial"/>
                <a:cs typeface="Arial"/>
                <a:sym typeface="Arial"/>
              </a:rPr>
              <a:t>Slides: </a:t>
            </a:r>
            <a:r>
              <a:rPr lang="en-GB" sz="1800" u="sng" dirty="0">
                <a:solidFill>
                  <a:schemeClr val="hlink"/>
                </a:solidFill>
                <a:hlinkClick r:id="rId6"/>
              </a:rPr>
              <a:t>https</a:t>
            </a:r>
            <a:r>
              <a:rPr lang="en-GB" sz="1800" u="sng">
                <a:solidFill>
                  <a:schemeClr val="hlink"/>
                </a:solidFill>
                <a:hlinkClick r:id="rId6"/>
              </a:rPr>
              <a:t>://</a:t>
            </a:r>
            <a:r>
              <a:rPr lang="en-GB" sz="1800" u="sng" smtClean="0">
                <a:solidFill>
                  <a:schemeClr val="hlink"/>
                </a:solidFill>
                <a:hlinkClick r:id="rId6"/>
              </a:rPr>
              <a:t>doi.org/</a:t>
            </a:r>
            <a:r>
              <a:rPr lang="en-GB" sz="1800" u="sng">
                <a:solidFill>
                  <a:schemeClr val="hlink"/>
                </a:solidFill>
              </a:rPr>
              <a:t>10.5281/zenodo.3491800</a:t>
            </a:r>
            <a:r>
              <a:rPr lang="en-GB" sz="1800" u="none" smtClean="0">
                <a:solidFill>
                  <a:srgbClr val="000000"/>
                </a:solidFill>
              </a:rPr>
              <a:t> </a:t>
            </a:r>
            <a:r>
              <a:rPr lang="en-GB" sz="1800" smtClean="0"/>
              <a:t>  </a:t>
            </a:r>
            <a:r>
              <a:rPr lang="en-GB" sz="1800" b="0" i="0" u="none" strike="noStrike" cap="none" smtClean="0">
                <a:latin typeface="Arial"/>
                <a:ea typeface="Arial"/>
                <a:cs typeface="Arial"/>
                <a:sym typeface="Arial"/>
              </a:rPr>
              <a:t> </a:t>
            </a:r>
            <a:endParaRPr sz="1400" b="0" i="0" u="none" strike="noStrike" cap="none" dirty="0">
              <a:latin typeface="Arial"/>
              <a:ea typeface="Arial"/>
              <a:cs typeface="Arial"/>
              <a:sym typeface="Arial"/>
            </a:endParaRPr>
          </a:p>
        </p:txBody>
      </p:sp>
      <p:pic>
        <p:nvPicPr>
          <p:cNvPr id="416" name="Google Shape;416;p45"/>
          <p:cNvPicPr preferRelativeResize="0"/>
          <p:nvPr/>
        </p:nvPicPr>
        <p:blipFill rotWithShape="1">
          <a:blip r:embed="rId7">
            <a:alphaModFix/>
          </a:blip>
          <a:srcRect l="16492"/>
          <a:stretch/>
        </p:blipFill>
        <p:spPr>
          <a:xfrm>
            <a:off x="39200" y="2425950"/>
            <a:ext cx="1488275" cy="1782150"/>
          </a:xfrm>
          <a:prstGeom prst="rect">
            <a:avLst/>
          </a:prstGeom>
          <a:noFill/>
          <a:ln>
            <a:noFill/>
          </a:ln>
        </p:spPr>
      </p:pic>
      <p:sp>
        <p:nvSpPr>
          <p:cNvPr id="417" name="Google Shape;417;p45"/>
          <p:cNvSpPr txBox="1"/>
          <p:nvPr/>
        </p:nvSpPr>
        <p:spPr>
          <a:xfrm>
            <a:off x="39200" y="4283225"/>
            <a:ext cx="1344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a:solidFill>
                  <a:schemeClr val="lt1"/>
                </a:solidFill>
              </a:rPr>
              <a:t>Alastair Dunning</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ctrTitle"/>
          </p:nvPr>
        </p:nvSpPr>
        <p:spPr>
          <a:xfrm>
            <a:off x="1802192" y="822996"/>
            <a:ext cx="72654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7200"/>
              <a:buFont typeface="Arial"/>
              <a:buNone/>
            </a:pPr>
            <a:r>
              <a:rPr lang="en-GB"/>
              <a:t>Who heard about FAIR principles?</a:t>
            </a:r>
            <a:endParaRPr/>
          </a:p>
        </p:txBody>
      </p:sp>
      <p:pic>
        <p:nvPicPr>
          <p:cNvPr id="74" name="Google Shape;74;p13"/>
          <p:cNvPicPr preferRelativeResize="0"/>
          <p:nvPr/>
        </p:nvPicPr>
        <p:blipFill rotWithShape="1">
          <a:blip r:embed="rId3">
            <a:alphaModFix/>
          </a:blip>
          <a:srcRect t="39283" b="10965"/>
          <a:stretch/>
        </p:blipFill>
        <p:spPr>
          <a:xfrm>
            <a:off x="1588725" y="4329100"/>
            <a:ext cx="7555274" cy="25048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ctrTitle"/>
          </p:nvPr>
        </p:nvSpPr>
        <p:spPr>
          <a:xfrm>
            <a:off x="1802192" y="822996"/>
            <a:ext cx="72654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7200"/>
              <a:buFont typeface="Arial"/>
              <a:buNone/>
            </a:pPr>
            <a:r>
              <a:rPr lang="en-GB" sz="4000"/>
              <a:t>Who would feel comfortable explaining what FAIR data really means in practice?</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1763106" y="274639"/>
            <a:ext cx="7106400" cy="114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t>Reality check: researchers are unfamiliar with FAIR principles</a:t>
            </a:r>
            <a:endParaRPr/>
          </a:p>
        </p:txBody>
      </p:sp>
      <p:pic>
        <p:nvPicPr>
          <p:cNvPr id="85" name="Google Shape;85;p15"/>
          <p:cNvPicPr preferRelativeResize="0"/>
          <p:nvPr/>
        </p:nvPicPr>
        <p:blipFill rotWithShape="1">
          <a:blip r:embed="rId3">
            <a:alphaModFix/>
          </a:blip>
          <a:srcRect/>
          <a:stretch/>
        </p:blipFill>
        <p:spPr>
          <a:xfrm>
            <a:off x="1653943" y="1450553"/>
            <a:ext cx="7324725" cy="4848225"/>
          </a:xfrm>
          <a:prstGeom prst="rect">
            <a:avLst/>
          </a:prstGeom>
          <a:noFill/>
          <a:ln>
            <a:noFill/>
          </a:ln>
        </p:spPr>
      </p:pic>
      <p:sp>
        <p:nvSpPr>
          <p:cNvPr id="86" name="Google Shape;86;p15"/>
          <p:cNvSpPr/>
          <p:nvPr/>
        </p:nvSpPr>
        <p:spPr>
          <a:xfrm>
            <a:off x="1869967" y="6433591"/>
            <a:ext cx="695050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sng" strike="noStrike" cap="none">
                <a:solidFill>
                  <a:srgbClr val="000000"/>
                </a:solidFill>
                <a:latin typeface="Arial"/>
                <a:ea typeface="Arial"/>
                <a:cs typeface="Arial"/>
                <a:sym typeface="Arial"/>
                <a:hlinkClick r:id="rId4"/>
              </a:rPr>
              <a:t>https://www.natureindex.com/news-blog/what-scientists-need-to-know-about-fair-data</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802192" y="822996"/>
            <a:ext cx="72654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4000">
                <a:solidFill>
                  <a:srgbClr val="FF0000"/>
                </a:solidFill>
              </a:rPr>
              <a:t>1</a:t>
            </a:r>
            <a:r>
              <a:rPr lang="en-GB" sz="4000"/>
              <a:t>. It is </a:t>
            </a:r>
            <a:r>
              <a:rPr lang="en-GB" sz="4000" i="1">
                <a:solidFill>
                  <a:schemeClr val="dk2"/>
                </a:solidFill>
              </a:rPr>
              <a:t>un</a:t>
            </a:r>
            <a:r>
              <a:rPr lang="en-GB" sz="4000"/>
              <a:t>FAIR to simply expect researchers to make their research (data) FAIR, without providing appropriate support  </a:t>
            </a:r>
            <a:endParaRPr sz="4000"/>
          </a:p>
        </p:txBody>
      </p:sp>
      <p:sp>
        <p:nvSpPr>
          <p:cNvPr id="92" name="Google Shape;92;p16"/>
          <p:cNvSpPr txBox="1">
            <a:spLocks noGrp="1"/>
          </p:cNvSpPr>
          <p:nvPr>
            <p:ph type="subTitle" idx="1"/>
          </p:nvPr>
        </p:nvSpPr>
        <p:spPr>
          <a:xfrm>
            <a:off x="1802192" y="4271063"/>
            <a:ext cx="7067400" cy="1367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rgbClr val="00A6D6"/>
              </a:buClr>
              <a:buSzPts val="2800"/>
              <a:buFont typeface="Arial"/>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a:off x="1802192" y="1680436"/>
            <a:ext cx="7265400" cy="29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7200"/>
              <a:buFont typeface="Arial"/>
              <a:buNone/>
            </a:pPr>
            <a:r>
              <a:rPr lang="en-GB" sz="3200" i="1"/>
              <a:t>FAIR principles should be considered as a moving target. </a:t>
            </a:r>
            <a:br>
              <a:rPr lang="en-GB" sz="3200" i="1"/>
            </a:br>
            <a:r>
              <a:rPr lang="en-GB" sz="3200" i="1"/>
              <a:t>It is a journey to get there.</a:t>
            </a:r>
            <a:br>
              <a:rPr lang="en-GB" sz="3200" i="1"/>
            </a:br>
            <a:r>
              <a:rPr lang="en-GB" sz="3200" i="1"/>
              <a:t>It takes time.</a:t>
            </a:r>
            <a:br>
              <a:rPr lang="en-GB" sz="3200" i="1"/>
            </a:br>
            <a:r>
              <a:rPr lang="en-GB" sz="3200" i="1"/>
              <a:t>And effort.</a:t>
            </a:r>
            <a:br>
              <a:rPr lang="en-GB" sz="3200" i="1"/>
            </a:br>
            <a:r>
              <a:rPr lang="en-GB" sz="3200" i="1"/>
              <a:t>It is not always easy.</a:t>
            </a:r>
            <a:endParaRPr sz="3200"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1763106" y="274638"/>
            <a:ext cx="7106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A6D6"/>
              </a:buClr>
              <a:buSzPts val="3600"/>
              <a:buFont typeface="Arial"/>
              <a:buNone/>
            </a:pPr>
            <a:r>
              <a:rPr lang="en-GB">
                <a:solidFill>
                  <a:srgbClr val="FF0000"/>
                </a:solidFill>
              </a:rPr>
              <a:t>2</a:t>
            </a:r>
            <a:r>
              <a:rPr lang="en-GB"/>
              <a:t>. Research and researchers are central - try to understand their perspective</a:t>
            </a:r>
            <a:endParaRPr sz="3600" b="0" i="0" u="none" strike="noStrike" cap="none">
              <a:solidFill>
                <a:srgbClr val="00A6D6"/>
              </a:solidFill>
              <a:latin typeface="Arial"/>
              <a:ea typeface="Arial"/>
              <a:cs typeface="Arial"/>
              <a:sym typeface="Arial"/>
            </a:endParaRPr>
          </a:p>
        </p:txBody>
      </p:sp>
      <p:sp>
        <p:nvSpPr>
          <p:cNvPr id="104" name="Google Shape;104;p18"/>
          <p:cNvSpPr txBox="1"/>
          <p:nvPr/>
        </p:nvSpPr>
        <p:spPr>
          <a:xfrm>
            <a:off x="1552575" y="6038850"/>
            <a:ext cx="7250400" cy="8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Bregt Saenen, </a:t>
            </a:r>
            <a:r>
              <a:rPr lang="en-GB" u="sng">
                <a:solidFill>
                  <a:schemeClr val="hlink"/>
                </a:solidFill>
                <a:hlinkClick r:id="rId3"/>
              </a:rPr>
              <a:t>https://www.slideshare.net/EurUniversityAssociation/2019-research-assessment-in-the-transition-to-open-science</a:t>
            </a:r>
            <a:r>
              <a:rPr lang="en-GB"/>
              <a:t> </a:t>
            </a:r>
            <a:endParaRPr/>
          </a:p>
        </p:txBody>
      </p:sp>
      <p:pic>
        <p:nvPicPr>
          <p:cNvPr id="105" name="Google Shape;105;p18"/>
          <p:cNvPicPr preferRelativeResize="0"/>
          <p:nvPr/>
        </p:nvPicPr>
        <p:blipFill>
          <a:blip r:embed="rId4">
            <a:alphaModFix/>
          </a:blip>
          <a:stretch>
            <a:fillRect/>
          </a:stretch>
        </p:blipFill>
        <p:spPr>
          <a:xfrm>
            <a:off x="1276350" y="1731963"/>
            <a:ext cx="7850055" cy="431641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794</Words>
  <Application>Microsoft Office PowerPoint</Application>
  <PresentationFormat>On-screen Show (4:3)</PresentationFormat>
  <Paragraphs>158</Paragraphs>
  <Slides>36</Slides>
  <Notes>36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Calibri</vt:lpstr>
      <vt:lpstr>Tahoma</vt:lpstr>
      <vt:lpstr>Corsiva</vt:lpstr>
      <vt:lpstr>Arial</vt:lpstr>
      <vt:lpstr>Office Theme</vt:lpstr>
      <vt:lpstr>1_Office Theme</vt:lpstr>
      <vt:lpstr>Office Theme</vt:lpstr>
      <vt:lpstr>PowerPoint Presentation</vt:lpstr>
      <vt:lpstr>Slides are available</vt:lpstr>
      <vt:lpstr>Disclaimers</vt:lpstr>
      <vt:lpstr>Who heard about FAIR principles?</vt:lpstr>
      <vt:lpstr>Who would feel comfortable explaining what FAIR data really means in practice?</vt:lpstr>
      <vt:lpstr>Reality check: researchers are unfamiliar with FAIR principles</vt:lpstr>
      <vt:lpstr>1. It is unFAIR to simply expect researchers to make their research (data) FAIR, without providing appropriate support  </vt:lpstr>
      <vt:lpstr>FAIR principles should be considered as a moving target.  It is a journey to get there. It takes time. And effort. It is not always easy.</vt:lpstr>
      <vt:lpstr>2. Research and researchers are central - try to understand their perspective</vt:lpstr>
      <vt:lpstr>2. Research and researchers are central - try to understand their perspective</vt:lpstr>
      <vt:lpstr>Data Steward with a PhD experience at every faculty at TU Delft</vt:lpstr>
      <vt:lpstr>3. Focus on small, incremental (realistic!) steps</vt:lpstr>
      <vt:lpstr>Objective: improve daily practice, not compliance</vt:lpstr>
      <vt:lpstr>4. “Change happens one person at a time”</vt:lpstr>
      <vt:lpstr>PowerPoint Presentation</vt:lpstr>
      <vt:lpstr>PowerPoint Presentation</vt:lpstr>
      <vt:lpstr>What do the Data Stewards do?</vt:lpstr>
      <vt:lpstr>Does it make a difference to have a Data Steward?</vt:lpstr>
      <vt:lpstr>5. Help where help is needed. Be flexible.</vt:lpstr>
      <vt:lpstr>Data is as important as code and workflows for researchers</vt:lpstr>
      <vt:lpstr>Starting with The Carpentries</vt:lpstr>
      <vt:lpstr>How to manage the demand?</vt:lpstr>
      <vt:lpstr>Gold members of The Carpentries</vt:lpstr>
      <vt:lpstr>Plus dedicated sessions tailored to individual research groups</vt:lpstr>
      <vt:lpstr>Coding lunch and data crunch</vt:lpstr>
      <vt:lpstr>5. Recognise your champions</vt:lpstr>
      <vt:lpstr>Data Champions (the idea comes from Cambridge)</vt:lpstr>
      <vt:lpstr>What do the Data Champions do?</vt:lpstr>
      <vt:lpstr>What do the Data Champions do?</vt:lpstr>
      <vt:lpstr>What do the Data Champions do?</vt:lpstr>
      <vt:lpstr>What do the Data Champions do?</vt:lpstr>
      <vt:lpstr>What do the Data Champions do?</vt:lpstr>
      <vt:lpstr>What do the Data Champions do?</vt:lpstr>
      <vt:lpstr>Some spontaneous statements</vt:lpstr>
      <vt:lpstr>6. Do not reinvent the wheel  (and ask for help)</vt:lpstr>
      <vt:lpstr>Time for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Marta Teperek</cp:lastModifiedBy>
  <cp:revision>5</cp:revision>
  <dcterms:modified xsi:type="dcterms:W3CDTF">2019-10-16T15:10:35Z</dcterms:modified>
</cp:coreProperties>
</file>